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6" r:id="rId2"/>
    <p:sldId id="261" r:id="rId3"/>
    <p:sldId id="262" r:id="rId4"/>
    <p:sldId id="264" r:id="rId5"/>
    <p:sldId id="269" r:id="rId6"/>
    <p:sldId id="26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82B"/>
    <a:srgbClr val="1B1A18"/>
    <a:srgbClr val="1C1C1C"/>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780" autoAdjust="0"/>
  </p:normalViewPr>
  <p:slideViewPr>
    <p:cSldViewPr snapToGrid="0" snapToObjects="1">
      <p:cViewPr varScale="1">
        <p:scale>
          <a:sx n="53" d="100"/>
          <a:sy n="53" d="100"/>
        </p:scale>
        <p:origin x="1314" y="6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654975114705027"/>
          <c:y val="0.17270385936936236"/>
          <c:w val="0.42241225551366673"/>
          <c:h val="0.65459228126127533"/>
        </c:manualLayout>
      </c:layout>
      <c:radarChart>
        <c:radarStyle val="marker"/>
        <c:varyColors val="0"/>
        <c:ser>
          <c:idx val="0"/>
          <c:order val="0"/>
          <c:tx>
            <c:strRef>
              <c:f>Sheet1!$B$1</c:f>
              <c:strCache>
                <c:ptCount val="1"/>
                <c:pt idx="0">
                  <c:v>Based on ART</c:v>
                </c:pt>
              </c:strCache>
            </c:strRef>
          </c:tx>
          <c:spPr>
            <a:ln w="28575" cap="rnd">
              <a:solidFill>
                <a:srgbClr val="92D050"/>
              </a:solidFill>
              <a:round/>
            </a:ln>
            <a:effectLst/>
          </c:spPr>
          <c:marker>
            <c:symbol val="none"/>
          </c:marker>
          <c:cat>
            <c:strRef>
              <c:f>Sheet1!$A$2:$A$5</c:f>
              <c:strCache>
                <c:ptCount val="4"/>
                <c:pt idx="0">
                  <c:v>Application-Starting performance </c:v>
                </c:pt>
                <c:pt idx="1">
                  <c:v>Flexiable Compiler Optimization</c:v>
                </c:pt>
                <c:pt idx="2">
                  <c:v>Application Operational Performance </c:v>
                </c:pt>
                <c:pt idx="3">
                  <c:v>Memory Collection Mechanism</c:v>
                </c:pt>
              </c:strCache>
            </c:strRef>
          </c:cat>
          <c:val>
            <c:numRef>
              <c:f>Sheet1!$B$2:$B$5</c:f>
              <c:numCache>
                <c:formatCode>General</c:formatCode>
                <c:ptCount val="4"/>
                <c:pt idx="0">
                  <c:v>6</c:v>
                </c:pt>
                <c:pt idx="1">
                  <c:v>3</c:v>
                </c:pt>
                <c:pt idx="2">
                  <c:v>5</c:v>
                </c:pt>
                <c:pt idx="3">
                  <c:v>4</c:v>
                </c:pt>
              </c:numCache>
            </c:numRef>
          </c:val>
          <c:extLst xmlns:c16r2="http://schemas.microsoft.com/office/drawing/2015/06/chart">
            <c:ext xmlns:c16="http://schemas.microsoft.com/office/drawing/2014/chart" uri="{C3380CC4-5D6E-409C-BE32-E72D297353CC}">
              <c16:uniqueId val="{00000000-FC5D-F14C-BF28-024CD0EE8DDA}"/>
            </c:ext>
          </c:extLst>
        </c:ser>
        <c:ser>
          <c:idx val="1"/>
          <c:order val="1"/>
          <c:tx>
            <c:strRef>
              <c:f>Sheet1!$C$1</c:f>
              <c:strCache>
                <c:ptCount val="1"/>
                <c:pt idx="0">
                  <c:v>Based on Ark Compiler</c:v>
                </c:pt>
              </c:strCache>
            </c:strRef>
          </c:tx>
          <c:spPr>
            <a:ln w="28575" cap="rnd">
              <a:solidFill>
                <a:srgbClr val="FFC301"/>
              </a:solidFill>
              <a:round/>
            </a:ln>
            <a:effectLst/>
          </c:spPr>
          <c:marker>
            <c:symbol val="none"/>
          </c:marker>
          <c:cat>
            <c:strRef>
              <c:f>Sheet1!$A$2:$A$5</c:f>
              <c:strCache>
                <c:ptCount val="4"/>
                <c:pt idx="0">
                  <c:v>Application-Starting performance </c:v>
                </c:pt>
                <c:pt idx="1">
                  <c:v>Flexiable Compiler Optimization</c:v>
                </c:pt>
                <c:pt idx="2">
                  <c:v>Application Operational Performance </c:v>
                </c:pt>
                <c:pt idx="3">
                  <c:v>Memory Collection Mechanism</c:v>
                </c:pt>
              </c:strCache>
            </c:strRef>
          </c:cat>
          <c:val>
            <c:numRef>
              <c:f>Sheet1!$C$2:$C$5</c:f>
              <c:numCache>
                <c:formatCode>General</c:formatCode>
                <c:ptCount val="4"/>
                <c:pt idx="0">
                  <c:v>9</c:v>
                </c:pt>
                <c:pt idx="1">
                  <c:v>10</c:v>
                </c:pt>
                <c:pt idx="2">
                  <c:v>9</c:v>
                </c:pt>
                <c:pt idx="3">
                  <c:v>10</c:v>
                </c:pt>
              </c:numCache>
            </c:numRef>
          </c:val>
          <c:extLst xmlns:c16r2="http://schemas.microsoft.com/office/drawing/2015/06/chart">
            <c:ext xmlns:c16="http://schemas.microsoft.com/office/drawing/2014/chart" uri="{C3380CC4-5D6E-409C-BE32-E72D297353CC}">
              <c16:uniqueId val="{00000001-FC5D-F14C-BF28-024CD0EE8DDA}"/>
            </c:ext>
          </c:extLst>
        </c:ser>
        <c:dLbls>
          <c:showLegendKey val="0"/>
          <c:showVal val="0"/>
          <c:showCatName val="0"/>
          <c:showSerName val="0"/>
          <c:showPercent val="0"/>
          <c:showBubbleSize val="0"/>
        </c:dLbls>
        <c:axId val="258106992"/>
        <c:axId val="258105872"/>
      </c:radarChart>
      <c:catAx>
        <c:axId val="258106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Akkurat Pro" panose="020B0504020101020102" pitchFamily="34" charset="0"/>
                <a:ea typeface="微软雅黑" panose="020B0503020204020204" pitchFamily="34" charset="-122"/>
                <a:cs typeface="+mn-cs"/>
              </a:defRPr>
            </a:pPr>
            <a:endParaRPr lang="en-US"/>
          </a:p>
        </c:txPr>
        <c:crossAx val="258105872"/>
        <c:crosses val="autoZero"/>
        <c:auto val="1"/>
        <c:lblAlgn val="ctr"/>
        <c:lblOffset val="100"/>
        <c:noMultiLvlLbl val="0"/>
      </c:catAx>
      <c:valAx>
        <c:axId val="258105872"/>
        <c:scaling>
          <c:orientation val="minMax"/>
          <c:max val="11"/>
        </c:scaling>
        <c:delete val="1"/>
        <c:axPos val="l"/>
        <c:majorGridlines>
          <c:spPr>
            <a:ln w="9525" cap="flat" cmpd="sng" algn="ctr">
              <a:noFill/>
              <a:round/>
            </a:ln>
            <a:effectLst/>
          </c:spPr>
        </c:majorGridlines>
        <c:numFmt formatCode="General" sourceLinked="1"/>
        <c:majorTickMark val="none"/>
        <c:minorTickMark val="none"/>
        <c:tickLblPos val="none"/>
        <c:crossAx val="258106992"/>
        <c:crosses val="autoZero"/>
        <c:crossBetween val="between"/>
        <c:majorUnit val="4"/>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baseline="0">
                <a:solidFill>
                  <a:schemeClr val="bg1"/>
                </a:solidFill>
                <a:latin typeface="Akkurat Pro" panose="020B0504020101020102" pitchFamily="34" charset="0"/>
                <a:ea typeface="微软雅黑" panose="020B0503020204020204" pitchFamily="34" charset="-122"/>
                <a:cs typeface="+mn-cs"/>
              </a:defRPr>
            </a:pPr>
            <a:endParaRPr lang="en-US"/>
          </a:p>
        </c:txPr>
      </c:legendEntry>
      <c:legendEntry>
        <c:idx val="1"/>
        <c:txPr>
          <a:bodyPr rot="0" spcFirstLastPara="1" vertOverflow="ellipsis" vert="horz" wrap="square" anchor="ctr" anchorCtr="1"/>
          <a:lstStyle/>
          <a:p>
            <a:pPr>
              <a:defRPr sz="1400" b="0" i="0" u="none" strike="noStrike" kern="1200" baseline="0">
                <a:solidFill>
                  <a:schemeClr val="bg1"/>
                </a:solidFill>
                <a:latin typeface="Akkurat Pro" panose="020B0504020101020102" pitchFamily="34" charset="0"/>
                <a:ea typeface="微软雅黑" panose="020B0503020204020204" pitchFamily="34" charset="-122"/>
                <a:cs typeface="+mn-cs"/>
              </a:defRPr>
            </a:pPr>
            <a:endParaRPr lang="en-US"/>
          </a:p>
        </c:txPr>
      </c:legendEntry>
      <c:layout>
        <c:manualLayout>
          <c:xMode val="edge"/>
          <c:yMode val="edge"/>
          <c:x val="0.63353313984709847"/>
          <c:y val="0.72323676962484995"/>
          <c:w val="0.34922503203256638"/>
          <c:h val="0.2356523347925917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kkurat Pro" panose="020B0504020101020102" pitchFamily="34" charset="0"/>
              <a:ea typeface="微软雅黑" panose="020B0503020204020204" pitchFamily="34" charset="-122"/>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A5DB0-F767-3647-898D-8CA24462686B}"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BB860-2C94-E04D-96FB-B66C3F2088ED}" type="slidenum">
              <a:rPr lang="en-US" smtClean="0"/>
              <a:t>‹#›</a:t>
            </a:fld>
            <a:endParaRPr lang="en-US"/>
          </a:p>
        </p:txBody>
      </p:sp>
    </p:spTree>
    <p:extLst>
      <p:ext uri="{BB962C8B-B14F-4D97-AF65-F5344CB8AC3E}">
        <p14:creationId xmlns:p14="http://schemas.microsoft.com/office/powerpoint/2010/main" val="358777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大家早上好！很荣幸能有机会站在这个讲台上，也非常感谢</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Linux</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基金会的邀请。</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华为是中国最早参与开源活动的公司之一，开源早已成为华为战略和产业发展的关键组成部分。</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今天我会简单分享一下华为对开源生态和开放式创新的一些实践和思考。</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501BB860-2C94-E04D-96FB-B66C3F2088ED}" type="slidenum">
              <a:rPr lang="en-US" smtClean="0"/>
              <a:t>1</a:t>
            </a:fld>
            <a:endParaRPr lang="en-US"/>
          </a:p>
        </p:txBody>
      </p:sp>
    </p:spTree>
    <p:extLst>
      <p:ext uri="{BB962C8B-B14F-4D97-AF65-F5344CB8AC3E}">
        <p14:creationId xmlns:p14="http://schemas.microsoft.com/office/powerpoint/2010/main" val="253286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公元前</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百年建造古巴比伦塔，可以说是人类第一次有记录的全球性合作尝试；几千年后的今天，开源正在促进更大规模、更开放创新的全球性合作。</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我非常认同</a:t>
            </a:r>
            <a:r>
              <a:rPr lang="en-US" sz="1200" kern="1200" dirty="0" smtClean="0">
                <a:solidFill>
                  <a:schemeClr val="tx1"/>
                </a:solidFill>
                <a:effectLst/>
                <a:latin typeface="+mn-lt"/>
                <a:ea typeface="+mn-ea"/>
                <a:cs typeface="+mn-cs"/>
              </a:rPr>
              <a:t>Jim</a:t>
            </a:r>
            <a:r>
              <a:rPr lang="zh-CN" altLang="en-US" sz="1200" kern="1200" dirty="0" smtClean="0">
                <a:solidFill>
                  <a:schemeClr val="tx1"/>
                </a:solidFill>
                <a:effectLst/>
                <a:latin typeface="+mn-lt"/>
                <a:ea typeface="+mn-ea"/>
                <a:cs typeface="+mn-cs"/>
              </a:rPr>
              <a:t>分享的观点，开源属于全世界，不应该受种族、政治等因素的影响。</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借此机会，</a:t>
            </a:r>
            <a:r>
              <a:rPr lang="zh-CN" altLang="en-US" sz="1200" b="1" kern="1200" dirty="0" smtClean="0">
                <a:solidFill>
                  <a:schemeClr val="tx1"/>
                </a:solidFill>
                <a:effectLst/>
                <a:latin typeface="+mn-lt"/>
                <a:ea typeface="+mn-ea"/>
                <a:cs typeface="+mn-cs"/>
              </a:rPr>
              <a:t>也特别感谢所有开源基金会，特别是</a:t>
            </a:r>
            <a:r>
              <a:rPr lang="en-US" sz="1200" b="1" kern="1200" dirty="0" smtClean="0">
                <a:solidFill>
                  <a:schemeClr val="tx1"/>
                </a:solidFill>
                <a:effectLst/>
                <a:latin typeface="+mn-lt"/>
                <a:ea typeface="+mn-ea"/>
                <a:cs typeface="+mn-cs"/>
              </a:rPr>
              <a:t>Linux</a:t>
            </a:r>
            <a:r>
              <a:rPr lang="zh-CN" altLang="en-US" sz="1200" b="1" kern="1200" dirty="0" smtClean="0">
                <a:solidFill>
                  <a:schemeClr val="tx1"/>
                </a:solidFill>
                <a:effectLst/>
                <a:latin typeface="+mn-lt"/>
                <a:ea typeface="+mn-ea"/>
                <a:cs typeface="+mn-cs"/>
              </a:rPr>
              <a:t>基金会对开源精神的坚持和责任担当</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altLang="zh-CN" dirty="0" smtClean="0"/>
          </a:p>
        </p:txBody>
      </p:sp>
      <p:sp>
        <p:nvSpPr>
          <p:cNvPr id="4" name="Slide Number Placeholder 3"/>
          <p:cNvSpPr>
            <a:spLocks noGrp="1"/>
          </p:cNvSpPr>
          <p:nvPr>
            <p:ph type="sldNum" sz="quarter" idx="10"/>
          </p:nvPr>
        </p:nvSpPr>
        <p:spPr/>
        <p:txBody>
          <a:bodyPr/>
          <a:lstStyle/>
          <a:p>
            <a:fld id="{501BB860-2C94-E04D-96FB-B66C3F2088ED}" type="slidenum">
              <a:rPr lang="en-US" smtClean="0"/>
              <a:t>2</a:t>
            </a:fld>
            <a:endParaRPr lang="en-US"/>
          </a:p>
        </p:txBody>
      </p:sp>
    </p:spTree>
    <p:extLst>
      <p:ext uri="{BB962C8B-B14F-4D97-AF65-F5344CB8AC3E}">
        <p14:creationId xmlns:p14="http://schemas.microsoft.com/office/powerpoint/2010/main" val="99092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b="1" kern="1200" dirty="0" smtClean="0">
                <a:solidFill>
                  <a:schemeClr val="tx1"/>
                </a:solidFill>
                <a:effectLst/>
                <a:latin typeface="+mn-lt"/>
                <a:ea typeface="+mn-ea"/>
                <a:cs typeface="+mn-cs"/>
              </a:rPr>
              <a:t>华为认为，开源的本质，终极目标和意义是“改变世界、解决问题，创造价值”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华为在积极参与贡献社区的同时，一直致力于将开源带到客户中去，更高效地解决实际业务问题和挑战，不断兑现开源的价值。</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特别是在全球行业数字化转型的大背景下，开源还有更广阔的机会和潜力，</a:t>
            </a:r>
            <a:r>
              <a:rPr lang="zh-CN" altLang="en-US" sz="1200" b="1" kern="1200" dirty="0" smtClean="0">
                <a:solidFill>
                  <a:schemeClr val="tx1"/>
                </a:solidFill>
                <a:effectLst/>
                <a:latin typeface="+mn-lt"/>
                <a:ea typeface="+mn-ea"/>
                <a:cs typeface="+mn-cs"/>
              </a:rPr>
              <a:t>华为非常愿意与社区、开发者、行业伙伴和客户一起，积极探索开源如何在更广阔的领域、更多的场景，释放更大价值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A75AF88-2FD1-49EE-AFA8-F9015FE9E1D6}" type="slidenum">
              <a:rPr lang="en-US" smtClean="0"/>
              <a:pPr/>
              <a:t>3</a:t>
            </a:fld>
            <a:endParaRPr lang="en-US"/>
          </a:p>
        </p:txBody>
      </p:sp>
    </p:spTree>
    <p:extLst>
      <p:ext uri="{BB962C8B-B14F-4D97-AF65-F5344CB8AC3E}">
        <p14:creationId xmlns:p14="http://schemas.microsoft.com/office/powerpoint/2010/main" val="842756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在物联网场景，</a:t>
            </a:r>
            <a:r>
              <a:rPr lang="zh-CN" altLang="en-US" sz="1200" b="1" kern="1200" dirty="0" smtClean="0">
                <a:solidFill>
                  <a:schemeClr val="tx1"/>
                </a:solidFill>
                <a:effectLst/>
                <a:latin typeface="+mn-lt"/>
                <a:ea typeface="+mn-ea"/>
                <a:cs typeface="+mn-cs"/>
              </a:rPr>
              <a:t>面临着“资源碎片化、行业技术参差不齐、端到端难以集成“等共性问题和挑战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开源，可以帮助物联网上下产业链快速形成一个开放的生态系统，例如</a:t>
            </a:r>
            <a:r>
              <a:rPr lang="zh-CN" altLang="en-US" sz="1200" b="1" kern="1200" dirty="0" smtClean="0">
                <a:solidFill>
                  <a:schemeClr val="tx1"/>
                </a:solidFill>
                <a:effectLst/>
                <a:latin typeface="+mn-lt"/>
                <a:ea typeface="+mn-ea"/>
                <a:cs typeface="+mn-cs"/>
              </a:rPr>
              <a:t>中国联通物联网公司联合芯片模组等行业龙头企业</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以</a:t>
            </a:r>
            <a:r>
              <a:rPr lang="en-US" sz="1200" b="1" kern="1200" dirty="0" smtClean="0">
                <a:solidFill>
                  <a:schemeClr val="tx1"/>
                </a:solidFill>
                <a:effectLst/>
                <a:latin typeface="+mn-lt"/>
                <a:ea typeface="+mn-ea"/>
                <a:cs typeface="+mn-cs"/>
              </a:rPr>
              <a:t> Lite OS </a:t>
            </a:r>
            <a:r>
              <a:rPr lang="zh-CN" altLang="en-US" sz="1200" b="1" kern="1200" dirty="0" smtClean="0">
                <a:solidFill>
                  <a:schemeClr val="tx1"/>
                </a:solidFill>
                <a:effectLst/>
                <a:latin typeface="+mn-lt"/>
                <a:ea typeface="+mn-ea"/>
                <a:cs typeface="+mn-cs"/>
              </a:rPr>
              <a:t>为技术底座，</a:t>
            </a:r>
            <a:r>
              <a:rPr lang="zh-CN" altLang="en-US" sz="1200" kern="1200" dirty="0" smtClean="0">
                <a:solidFill>
                  <a:schemeClr val="tx1"/>
                </a:solidFill>
                <a:effectLst/>
                <a:latin typeface="+mn-lt"/>
                <a:ea typeface="+mn-ea"/>
                <a:cs typeface="+mn-cs"/>
              </a:rPr>
              <a:t>通力协作打造行业统一标准，实现项目的快速集成落地。目前已在水务、消防、物流、园区等多个行业有成功实践。</a:t>
            </a:r>
            <a:endParaRPr lang="en-US" sz="1200" kern="1200" dirty="0" smtClean="0">
              <a:solidFill>
                <a:schemeClr val="tx1"/>
              </a:solidFill>
              <a:effectLst/>
              <a:latin typeface="+mn-lt"/>
              <a:ea typeface="+mn-ea"/>
              <a:cs typeface="+mn-cs"/>
            </a:endParaRPr>
          </a:p>
          <a:p>
            <a:endParaRPr lang="en-US" sz="1200" dirty="0">
              <a:solidFill>
                <a:schemeClr val="tx1"/>
              </a:solidFill>
              <a:effectLst/>
              <a:latin typeface="微软雅黑" panose="020B0503020204020204" pitchFamily="34" charset="-122"/>
              <a:ea typeface="微软雅黑" panose="020B0503020204020204" pitchFamily="34" charset="-122"/>
              <a:cs typeface="+mn-cs"/>
              <a:sym typeface="Arial"/>
            </a:endParaRPr>
          </a:p>
        </p:txBody>
      </p:sp>
      <p:sp>
        <p:nvSpPr>
          <p:cNvPr id="4" name="灯片编号占位符 3"/>
          <p:cNvSpPr>
            <a:spLocks noGrp="1"/>
          </p:cNvSpPr>
          <p:nvPr>
            <p:ph type="sldNum" sz="quarter" idx="10"/>
          </p:nvPr>
        </p:nvSpPr>
        <p:spPr/>
        <p:txBody>
          <a:bodyPr/>
          <a:lstStyle/>
          <a:p>
            <a:fld id="{AD5B3D31-05C1-4AE6-A8AC-D4E7F40C2AD9}" type="slidenum">
              <a:rPr lang="en-US" smtClean="0"/>
              <a:t>4</a:t>
            </a:fld>
            <a:endParaRPr lang="en-US"/>
          </a:p>
        </p:txBody>
      </p:sp>
    </p:spTree>
    <p:extLst>
      <p:ext uri="{BB962C8B-B14F-4D97-AF65-F5344CB8AC3E}">
        <p14:creationId xmlns:p14="http://schemas.microsoft.com/office/powerpoint/2010/main" val="244710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在边缘计算场景，智能边缘拥有广袤的市场，但面临</a:t>
            </a:r>
            <a:r>
              <a:rPr lang="zh-CN" altLang="en-US" sz="1200" b="1" kern="1200" dirty="0" smtClean="0">
                <a:solidFill>
                  <a:schemeClr val="tx1"/>
                </a:solidFill>
                <a:effectLst/>
                <a:latin typeface="+mn-lt"/>
                <a:ea typeface="+mn-ea"/>
                <a:cs typeface="+mn-cs"/>
              </a:rPr>
              <a:t>边缘业务部署复杂、云边缺乏协同等挑战。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华为通过开源基于云原生的边缘计算参考架构</a:t>
            </a:r>
            <a:r>
              <a:rPr lang="en-US" sz="1200" b="1" kern="1200" dirty="0" err="1" smtClean="0">
                <a:solidFill>
                  <a:schemeClr val="tx1"/>
                </a:solidFill>
                <a:effectLst/>
                <a:latin typeface="+mn-lt"/>
                <a:ea typeface="+mn-ea"/>
                <a:cs typeface="+mn-cs"/>
              </a:rPr>
              <a:t>KubeEdge</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可使能边缘计算，将容器化应用编排功能扩展到边缘的节点和设备</a:t>
            </a:r>
            <a:r>
              <a:rPr lang="zh-CN" altLang="en-US" sz="1200" kern="1200" dirty="0" smtClean="0">
                <a:solidFill>
                  <a:schemeClr val="tx1"/>
                </a:solidFill>
                <a:effectLst/>
                <a:latin typeface="+mn-lt"/>
                <a:ea typeface="+mn-ea"/>
                <a:cs typeface="+mn-cs"/>
              </a:rPr>
              <a:t>。推动业界形成边缘应用和设备管理部署的统一标准</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解决智能边缘和物联网用户的实际需求，目前已在工业质检、园区、煤矿等多个行业有成功实践。</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t>5</a:t>
            </a:fld>
            <a:endParaRPr lang="en-US"/>
          </a:p>
        </p:txBody>
      </p:sp>
    </p:spTree>
    <p:extLst>
      <p:ext uri="{BB962C8B-B14F-4D97-AF65-F5344CB8AC3E}">
        <p14:creationId xmlns:p14="http://schemas.microsoft.com/office/powerpoint/2010/main" val="807877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在大家熟悉的编译场景，华为投入</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年打造的方舟编译器，可以带来系统性能的显著提升：</a:t>
            </a:r>
            <a:r>
              <a:rPr lang="zh-CN" altLang="en-US" sz="1200" b="1" kern="1200" dirty="0" smtClean="0">
                <a:solidFill>
                  <a:schemeClr val="tx1"/>
                </a:solidFill>
                <a:effectLst/>
                <a:latin typeface="+mn-lt"/>
                <a:ea typeface="+mn-ea"/>
                <a:cs typeface="+mn-cs"/>
              </a:rPr>
              <a:t>系统操作流畅度提升</a:t>
            </a:r>
            <a:r>
              <a:rPr lang="en-US" sz="1200" b="1" kern="1200" dirty="0" smtClean="0">
                <a:solidFill>
                  <a:schemeClr val="tx1"/>
                </a:solidFill>
                <a:effectLst/>
                <a:latin typeface="+mn-lt"/>
                <a:ea typeface="+mn-ea"/>
                <a:cs typeface="+mn-cs"/>
              </a:rPr>
              <a:t>24%</a:t>
            </a:r>
            <a:r>
              <a:rPr lang="zh-CN" altLang="en-US" sz="1200" b="1" kern="1200" dirty="0" smtClean="0">
                <a:solidFill>
                  <a:schemeClr val="tx1"/>
                </a:solidFill>
                <a:effectLst/>
                <a:latin typeface="+mn-lt"/>
                <a:ea typeface="+mn-ea"/>
                <a:cs typeface="+mn-cs"/>
              </a:rPr>
              <a:t>，系统响应性能提升</a:t>
            </a:r>
            <a:r>
              <a:rPr lang="en-US" sz="1200" b="1"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三方应用操作流畅度提升搞到</a:t>
            </a:r>
            <a:r>
              <a:rPr lang="en-US" sz="1200" b="1" kern="1200" dirty="0" smtClean="0">
                <a:solidFill>
                  <a:schemeClr val="tx1"/>
                </a:solidFill>
                <a:effectLst/>
                <a:latin typeface="+mn-lt"/>
                <a:ea typeface="+mn-ea"/>
                <a:cs typeface="+mn-cs"/>
              </a:rPr>
              <a:t>60%</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为了让更多终端用户和开发者更方便享受这些成果，并持续共建共享和创新，华为认为开源是最好的选择，并将在</a:t>
            </a:r>
            <a:r>
              <a:rPr lang="en-US"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月开始正式开源方舟编译器。目前正在积极与中国</a:t>
            </a:r>
            <a:r>
              <a:rPr lang="en-US" sz="1200" kern="1200" dirty="0" smtClean="0">
                <a:solidFill>
                  <a:schemeClr val="tx1"/>
                </a:solidFill>
                <a:effectLst/>
                <a:latin typeface="+mn-lt"/>
                <a:ea typeface="+mn-ea"/>
                <a:cs typeface="+mn-cs"/>
              </a:rPr>
              <a:t>TOP</a:t>
            </a:r>
            <a:r>
              <a:rPr lang="zh-CN" altLang="en-US" sz="1200" kern="1200" dirty="0" smtClean="0">
                <a:solidFill>
                  <a:schemeClr val="tx1"/>
                </a:solidFill>
                <a:effectLst/>
                <a:latin typeface="+mn-lt"/>
                <a:ea typeface="+mn-ea"/>
                <a:cs typeface="+mn-cs"/>
              </a:rPr>
              <a:t>手机三方应用开发商合作，听取开发者的改进意见。</a:t>
            </a:r>
            <a:r>
              <a:rPr lang="zh-CN" altLang="en-US" sz="1200" b="1" kern="1200" dirty="0" smtClean="0">
                <a:solidFill>
                  <a:schemeClr val="tx1"/>
                </a:solidFill>
                <a:effectLst/>
                <a:latin typeface="+mn-lt"/>
                <a:ea typeface="+mn-ea"/>
                <a:cs typeface="+mn-cs"/>
              </a:rPr>
              <a:t>非常欢迎在座的开发者和合作伙伴，能加入到这个开源项目中来，共同打造终端生态的“方舟”。</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t>6</a:t>
            </a:fld>
            <a:endParaRPr lang="en-US"/>
          </a:p>
        </p:txBody>
      </p:sp>
    </p:spTree>
    <p:extLst>
      <p:ext uri="{BB962C8B-B14F-4D97-AF65-F5344CB8AC3E}">
        <p14:creationId xmlns:p14="http://schemas.microsoft.com/office/powerpoint/2010/main" val="1418109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开源已成为开放式创新的生力军，</a:t>
            </a:r>
            <a:r>
              <a:rPr lang="zh-CN" altLang="en-US" sz="1200" b="1" kern="1200" dirty="0" smtClean="0">
                <a:solidFill>
                  <a:schemeClr val="tx1"/>
                </a:solidFill>
                <a:effectLst/>
                <a:latin typeface="+mn-lt"/>
                <a:ea typeface="+mn-ea"/>
                <a:cs typeface="+mn-cs"/>
              </a:rPr>
              <a:t>华为非常愿意与开源社区、开发者、行业伙伴和客户一起</a:t>
            </a:r>
            <a:r>
              <a:rPr lang="zh-CN" altLang="en-US" sz="1200" kern="1200" dirty="0" smtClean="0">
                <a:solidFill>
                  <a:schemeClr val="tx1"/>
                </a:solidFill>
                <a:effectLst/>
                <a:latin typeface="+mn-lt"/>
                <a:ea typeface="+mn-ea"/>
                <a:cs typeface="+mn-cs"/>
              </a:rPr>
              <a:t>，结合产业</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客户的具体问题及挑战，</a:t>
            </a:r>
            <a:r>
              <a:rPr lang="zh-CN" altLang="en-US" sz="1200" b="1" kern="1200" dirty="0" smtClean="0">
                <a:solidFill>
                  <a:schemeClr val="tx1"/>
                </a:solidFill>
                <a:effectLst/>
                <a:latin typeface="+mn-lt"/>
                <a:ea typeface="+mn-ea"/>
                <a:cs typeface="+mn-cs"/>
              </a:rPr>
              <a:t>脚踏实地、敢于创新，积极</a:t>
            </a:r>
            <a:r>
              <a:rPr lang="zh-CN" altLang="en-US" sz="1200" kern="1200" dirty="0" smtClean="0">
                <a:solidFill>
                  <a:schemeClr val="tx1"/>
                </a:solidFill>
                <a:effectLst/>
                <a:latin typeface="+mn-lt"/>
                <a:ea typeface="+mn-ea"/>
                <a:cs typeface="+mn-cs"/>
              </a:rPr>
              <a:t>探索和实践，同大家一起</a:t>
            </a:r>
            <a:r>
              <a:rPr lang="zh-CN" altLang="en-US" sz="1200" b="1" kern="1200" dirty="0" smtClean="0">
                <a:solidFill>
                  <a:schemeClr val="tx1"/>
                </a:solidFill>
                <a:effectLst/>
                <a:latin typeface="+mn-lt"/>
                <a:ea typeface="+mn-ea"/>
                <a:cs typeface="+mn-cs"/>
              </a:rPr>
              <a:t>共建公平、公开、健康、共赢的全球生态，</a:t>
            </a:r>
            <a:r>
              <a:rPr lang="zh-CN" altLang="en-US" sz="1200" kern="1200" dirty="0" smtClean="0">
                <a:solidFill>
                  <a:schemeClr val="tx1"/>
                </a:solidFill>
                <a:effectLst/>
                <a:latin typeface="+mn-lt"/>
                <a:ea typeface="+mn-ea"/>
                <a:cs typeface="+mn-cs"/>
              </a:rPr>
              <a:t>谢谢大家</a:t>
            </a:r>
            <a:r>
              <a:rPr lang="en-US" sz="120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57C0B611-1101-40A6-888E-2D0621EBE96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542299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B20D9AC-3E0A-B84E-9722-CB8B2B516B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4" name="Picture 23">
            <a:extLst>
              <a:ext uri="{FF2B5EF4-FFF2-40B4-BE49-F238E27FC236}">
                <a16:creationId xmlns:a16="http://schemas.microsoft.com/office/drawing/2014/main" xmlns="" id="{6D8C1E5B-8173-C04E-BDF5-12B0F6A404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18884" y="735430"/>
            <a:ext cx="5033065" cy="3246883"/>
          </a:xfrm>
          <a:prstGeom prst="rect">
            <a:avLst/>
          </a:prstGeom>
        </p:spPr>
      </p:pic>
    </p:spTree>
    <p:extLst>
      <p:ext uri="{BB962C8B-B14F-4D97-AF65-F5344CB8AC3E}">
        <p14:creationId xmlns:p14="http://schemas.microsoft.com/office/powerpoint/2010/main" val="3634604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421669-19A8-4F4E-8307-0371929174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E9880D3-8DFF-704E-81A4-A0548E576D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9CB1882-A92E-7645-84C0-72CD609A776E}"/>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5" name="Footer Placeholder 4">
            <a:extLst>
              <a:ext uri="{FF2B5EF4-FFF2-40B4-BE49-F238E27FC236}">
                <a16:creationId xmlns:a16="http://schemas.microsoft.com/office/drawing/2014/main" xmlns="" id="{C2B687D9-B59B-3D45-A3DD-891C050A7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0019560-1EFD-DB42-B1A7-B3BEC67641ED}"/>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432515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05D784E-7BDD-3B4D-A09C-AC8D4D40E3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2AAEE58-11E6-EC44-AF07-AE74761E34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A789B91-14CC-3647-B973-1CEE19E5139C}"/>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5" name="Footer Placeholder 4">
            <a:extLst>
              <a:ext uri="{FF2B5EF4-FFF2-40B4-BE49-F238E27FC236}">
                <a16:creationId xmlns:a16="http://schemas.microsoft.com/office/drawing/2014/main" xmlns="" id="{45297764-026F-6C43-94C2-FFBF21343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DCD3195-29EB-B545-909C-D8B40DFD3827}"/>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2203657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850" y="170346"/>
            <a:ext cx="11230845" cy="935887"/>
          </a:xfrm>
        </p:spPr>
        <p:txBody>
          <a:bodyPr>
            <a:noAutofit/>
          </a:bodyPr>
          <a:lstStyle>
            <a:lvl1pPr marL="0" marR="0" indent="0" algn="l" defTabSz="1219048" rtl="0" eaLnBrk="1" fontAlgn="auto" latinLnBrk="0" hangingPunct="1">
              <a:lnSpc>
                <a:spcPct val="100000"/>
              </a:lnSpc>
              <a:spcBef>
                <a:spcPct val="0"/>
              </a:spcBef>
              <a:spcAft>
                <a:spcPts val="0"/>
              </a:spcAft>
              <a:buClrTx/>
              <a:buSzTx/>
              <a:buFontTx/>
              <a:buNone/>
              <a:tabLst/>
              <a:defRPr sz="3199" b="0">
                <a:solidFill>
                  <a:schemeClr val="tx1">
                    <a:lumMod val="75000"/>
                    <a:lumOff val="25000"/>
                  </a:schemeClr>
                </a:solidFill>
                <a:latin typeface="+mj-ea"/>
                <a:ea typeface="+mj-ea"/>
              </a:defRPr>
            </a:lvl1pPr>
          </a:lstStyle>
          <a:p>
            <a:endParaRPr lang="en-US" altLang="zh-CN" dirty="0" smtClean="0"/>
          </a:p>
        </p:txBody>
      </p:sp>
    </p:spTree>
    <p:extLst>
      <p:ext uri="{BB962C8B-B14F-4D97-AF65-F5344CB8AC3E}">
        <p14:creationId xmlns:p14="http://schemas.microsoft.com/office/powerpoint/2010/main" val="1179864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108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10244" name="Picture 4" descr="C:\Users\Administrator\Desktop\郭平\shutterstock_100328819.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00" y="1"/>
            <a:ext cx="12189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1200" y="0"/>
            <a:ext cx="12189600" cy="6858000"/>
          </a:xfrm>
          <a:prstGeom prst="rect">
            <a:avLst/>
          </a:prstGeom>
          <a:gradFill>
            <a:gsLst>
              <a:gs pos="0">
                <a:srgbClr val="00B0F0">
                  <a:alpha val="0"/>
                </a:srgbClr>
              </a:gs>
              <a:gs pos="100000">
                <a:srgbClr val="00153E">
                  <a:alpha val="69804"/>
                </a:srgbClr>
              </a:gs>
              <a:gs pos="54000">
                <a:srgbClr val="001848">
                  <a:alpha val="67843"/>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1642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图片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3646" y="499108"/>
            <a:ext cx="1057658" cy="1325883"/>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5434595" cy="1338075"/>
          </a:xfrm>
          <a:prstGeom prst="rect">
            <a:avLst/>
          </a:prstGeom>
        </p:spPr>
      </p:pic>
      <p:pic>
        <p:nvPicPr>
          <p:cNvPr id="11" name="Picture 14">
            <a:extLst>
              <a:ext uri="{FF2B5EF4-FFF2-40B4-BE49-F238E27FC236}">
                <a16:creationId xmlns="" xmlns:a16="http://schemas.microsoft.com/office/drawing/2014/main" id="{6136ED17-69C0-CF4D-9C7F-49BDCC95B71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026679" y="396875"/>
            <a:ext cx="1726527" cy="1113800"/>
          </a:xfrm>
          <a:prstGeom prst="rect">
            <a:avLst/>
          </a:prstGeom>
        </p:spPr>
      </p:pic>
      <p:pic>
        <p:nvPicPr>
          <p:cNvPr id="12" name="图片 1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895327" y="5705854"/>
            <a:ext cx="8296673" cy="1152146"/>
          </a:xfrm>
          <a:prstGeom prst="rect">
            <a:avLst/>
          </a:prstGeom>
        </p:spPr>
      </p:pic>
      <p:pic>
        <p:nvPicPr>
          <p:cNvPr id="10" name="图片 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803633" y="5157213"/>
            <a:ext cx="7388367" cy="1700787"/>
          </a:xfrm>
          <a:prstGeom prst="rect">
            <a:avLst/>
          </a:prstGeom>
        </p:spPr>
      </p:pic>
    </p:spTree>
    <p:extLst>
      <p:ext uri="{BB962C8B-B14F-4D97-AF65-F5344CB8AC3E}">
        <p14:creationId xmlns:p14="http://schemas.microsoft.com/office/powerpoint/2010/main" val="2292332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B8B8469-3F76-403B-9F97-DCEF19F2F293}" type="datetimeFigureOut">
              <a:rPr lang="zh-CN" altLang="en-US" smtClean="0"/>
              <a:pPr/>
              <a:t>2019/6/24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F9981-C398-4EE8-87A9-070252F47EE4}" type="slidenum">
              <a:rPr lang="zh-CN" altLang="en-US" smtClean="0"/>
              <a:pPr/>
              <a:t>‹#›</a:t>
            </a:fld>
            <a:endParaRPr lang="zh-CN" altLang="en-US"/>
          </a:p>
        </p:txBody>
      </p:sp>
    </p:spTree>
    <p:extLst>
      <p:ext uri="{BB962C8B-B14F-4D97-AF65-F5344CB8AC3E}">
        <p14:creationId xmlns:p14="http://schemas.microsoft.com/office/powerpoint/2010/main" val="477944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B8625AED-CFB0-9D46-9BF0-C843F92EA12A}"/>
              </a:ext>
            </a:extLst>
          </p:cNvPr>
          <p:cNvSpPr>
            <a:spLocks noGrp="1"/>
          </p:cNvSpPr>
          <p:nvPr>
            <p:ph type="sldNum" sz="quarter" idx="12"/>
          </p:nvPr>
        </p:nvSpPr>
        <p:spPr/>
        <p:txBody>
          <a:bodyPr/>
          <a:lstStyle/>
          <a:p>
            <a:fld id="{916EA968-8610-6F40-BC78-4D602DA3D5F7}" type="slidenum">
              <a:rPr lang="en-US" smtClean="0"/>
              <a:t>‹#›</a:t>
            </a:fld>
            <a:endParaRPr lang="en-US"/>
          </a:p>
        </p:txBody>
      </p:sp>
      <p:pic>
        <p:nvPicPr>
          <p:cNvPr id="9" name="Picture 8">
            <a:extLst>
              <a:ext uri="{FF2B5EF4-FFF2-40B4-BE49-F238E27FC236}">
                <a16:creationId xmlns:a16="http://schemas.microsoft.com/office/drawing/2014/main" xmlns="" id="{4F4256CC-D35C-F847-82B8-1E5B4BB82B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4425" y="136525"/>
            <a:ext cx="2693504" cy="1737608"/>
          </a:xfrm>
          <a:prstGeom prst="rect">
            <a:avLst/>
          </a:prstGeom>
        </p:spPr>
      </p:pic>
      <p:pic>
        <p:nvPicPr>
          <p:cNvPr id="18" name="Picture 17">
            <a:extLst>
              <a:ext uri="{FF2B5EF4-FFF2-40B4-BE49-F238E27FC236}">
                <a16:creationId xmlns:a16="http://schemas.microsoft.com/office/drawing/2014/main" xmlns="" id="{06C3296B-BA86-9E44-863C-04606A9038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9878"/>
            <a:ext cx="12192000" cy="6858000"/>
          </a:xfrm>
          <a:prstGeom prst="rect">
            <a:avLst/>
          </a:prstGeom>
        </p:spPr>
      </p:pic>
      <p:pic>
        <p:nvPicPr>
          <p:cNvPr id="19" name="Picture 18">
            <a:extLst>
              <a:ext uri="{FF2B5EF4-FFF2-40B4-BE49-F238E27FC236}">
                <a16:creationId xmlns:a16="http://schemas.microsoft.com/office/drawing/2014/main" xmlns="" id="{D77B4404-475C-8647-AC1A-30DAC84DEA4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595808" y="166341"/>
            <a:ext cx="2453758" cy="1582945"/>
          </a:xfrm>
          <a:prstGeom prst="rect">
            <a:avLst/>
          </a:prstGeom>
        </p:spPr>
      </p:pic>
    </p:spTree>
    <p:extLst>
      <p:ext uri="{BB962C8B-B14F-4D97-AF65-F5344CB8AC3E}">
        <p14:creationId xmlns:p14="http://schemas.microsoft.com/office/powerpoint/2010/main" val="826537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981D511-81FC-C24C-BF2F-B856046AB96F}"/>
              </a:ext>
            </a:extLst>
          </p:cNvPr>
          <p:cNvSpPr>
            <a:spLocks noGrp="1"/>
          </p:cNvSpPr>
          <p:nvPr>
            <p:ph type="sldNum" sz="quarter" idx="12"/>
          </p:nvPr>
        </p:nvSpPr>
        <p:spPr/>
        <p:txBody>
          <a:bodyPr/>
          <a:lstStyle/>
          <a:p>
            <a:fld id="{916EA968-8610-6F40-BC78-4D602DA3D5F7}" type="slidenum">
              <a:rPr lang="en-US" smtClean="0"/>
              <a:t>‹#›</a:t>
            </a:fld>
            <a:endParaRPr lang="en-US"/>
          </a:p>
        </p:txBody>
      </p:sp>
      <p:pic>
        <p:nvPicPr>
          <p:cNvPr id="12" name="Picture 11">
            <a:extLst>
              <a:ext uri="{FF2B5EF4-FFF2-40B4-BE49-F238E27FC236}">
                <a16:creationId xmlns:a16="http://schemas.microsoft.com/office/drawing/2014/main" xmlns="" id="{40AC5F08-3F0C-FE42-BF61-E583C44F341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xmlns="" id="{6136ED17-69C0-CF4D-9C7F-49BDCC95B7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3830" y="136525"/>
            <a:ext cx="1726527" cy="1113800"/>
          </a:xfrm>
          <a:prstGeom prst="rect">
            <a:avLst/>
          </a:prstGeom>
        </p:spPr>
      </p:pic>
    </p:spTree>
    <p:extLst>
      <p:ext uri="{BB962C8B-B14F-4D97-AF65-F5344CB8AC3E}">
        <p14:creationId xmlns:p14="http://schemas.microsoft.com/office/powerpoint/2010/main" val="4259128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216103-F96D-CC47-9764-61D840E1B9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26FD9D4-192E-BD41-845D-906F04AC7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A83E6E8-E02B-1E41-B8E9-83FF60F697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2265F92-6968-AD42-BDB9-8DA9A62B94BF}"/>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6" name="Footer Placeholder 5">
            <a:extLst>
              <a:ext uri="{FF2B5EF4-FFF2-40B4-BE49-F238E27FC236}">
                <a16:creationId xmlns:a16="http://schemas.microsoft.com/office/drawing/2014/main" xmlns="" id="{B5AD8F83-D95C-EA46-BDB8-02FDF85F5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FAAE221-037C-E344-AB63-3A7C76C68FF2}"/>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2398188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3C57-3A7D-0A44-84F6-CF0ABD533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2C42457-D29C-EA4F-991B-CB453F1EEA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F5829C78-2184-C44E-BE6C-5C5D5DF7E2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4E7A418-18B6-1D42-ADB0-23FE878EA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FEB136D-8730-6149-9E8C-817A7E1F72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0CF50C-9C46-DB4E-BFCC-14749DBFFA55}"/>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8" name="Footer Placeholder 7">
            <a:extLst>
              <a:ext uri="{FF2B5EF4-FFF2-40B4-BE49-F238E27FC236}">
                <a16:creationId xmlns:a16="http://schemas.microsoft.com/office/drawing/2014/main" xmlns="" id="{9EA657D6-8A67-9C40-9949-013B2EF64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EC4AD06-321D-BD47-9D68-F514C9AB5B83}"/>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1315739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F4453-FAB1-684B-9E7E-1924AA031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BACEC50-1C99-204C-BA32-E68752DCEF17}"/>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4" name="Footer Placeholder 3">
            <a:extLst>
              <a:ext uri="{FF2B5EF4-FFF2-40B4-BE49-F238E27FC236}">
                <a16:creationId xmlns:a16="http://schemas.microsoft.com/office/drawing/2014/main" xmlns="" id="{C351CE0F-3F9D-9F4F-9156-1B6DC6BA5A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D1728DD-6325-2540-BC68-E6460983CB22}"/>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1199185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B776BC-234E-9C45-BFB0-04F6874B724E}"/>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3" name="Footer Placeholder 2">
            <a:extLst>
              <a:ext uri="{FF2B5EF4-FFF2-40B4-BE49-F238E27FC236}">
                <a16:creationId xmlns:a16="http://schemas.microsoft.com/office/drawing/2014/main" xmlns="" id="{ACA1E8C3-BDC3-C44A-B8C2-CB33FB1E1F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6F2EC0D-F3B9-9C44-88DB-0C44057C3DB8}"/>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2116093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CCA7D4-4F31-B044-B613-E170FD056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CAC4004-E219-4444-9E03-98DB4616F1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074ABE9-F777-834B-B43F-6D23A9CF6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8D61A07-601C-D747-BE5B-9548EF92CC68}"/>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6" name="Footer Placeholder 5">
            <a:extLst>
              <a:ext uri="{FF2B5EF4-FFF2-40B4-BE49-F238E27FC236}">
                <a16:creationId xmlns:a16="http://schemas.microsoft.com/office/drawing/2014/main" xmlns="" id="{0A8167B3-9594-534A-94C2-FDF6F6E20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037DCD2-D3CA-CF46-A52A-68B69331DB6B}"/>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4076134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A3ADA-E4A3-AF4B-8503-6E07BEF3C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3FFF285-5C95-8841-B5B8-927F3E401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87B9B04-AAE5-234C-9E7A-F57B967C0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9283D94-A8DD-4646-8051-7351F67499E0}"/>
              </a:ext>
            </a:extLst>
          </p:cNvPr>
          <p:cNvSpPr>
            <a:spLocks noGrp="1"/>
          </p:cNvSpPr>
          <p:nvPr>
            <p:ph type="dt" sz="half" idx="10"/>
          </p:nvPr>
        </p:nvSpPr>
        <p:spPr/>
        <p:txBody>
          <a:bodyPr/>
          <a:lstStyle/>
          <a:p>
            <a:fld id="{11BA9D59-EC7A-E14A-8753-E89D692B85A6}" type="datetimeFigureOut">
              <a:rPr lang="en-US" smtClean="0"/>
              <a:t>6/24/2019</a:t>
            </a:fld>
            <a:endParaRPr lang="en-US"/>
          </a:p>
        </p:txBody>
      </p:sp>
      <p:sp>
        <p:nvSpPr>
          <p:cNvPr id="6" name="Footer Placeholder 5">
            <a:extLst>
              <a:ext uri="{FF2B5EF4-FFF2-40B4-BE49-F238E27FC236}">
                <a16:creationId xmlns:a16="http://schemas.microsoft.com/office/drawing/2014/main" xmlns="" id="{E30D2174-53DD-6B46-B6B7-120FA8FC9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6194A86-BB85-C34A-82EB-64EF460F0F46}"/>
              </a:ext>
            </a:extLst>
          </p:cNvPr>
          <p:cNvSpPr>
            <a:spLocks noGrp="1"/>
          </p:cNvSpPr>
          <p:nvPr>
            <p:ph type="sldNum" sz="quarter" idx="12"/>
          </p:nvPr>
        </p:nvSpPr>
        <p:spPr/>
        <p:txBody>
          <a:bodyPr/>
          <a:lstStyle/>
          <a:p>
            <a:fld id="{916EA968-8610-6F40-BC78-4D602DA3D5F7}" type="slidenum">
              <a:rPr lang="en-US" smtClean="0"/>
              <a:t>‹#›</a:t>
            </a:fld>
            <a:endParaRPr lang="en-US"/>
          </a:p>
        </p:txBody>
      </p:sp>
    </p:spTree>
    <p:extLst>
      <p:ext uri="{BB962C8B-B14F-4D97-AF65-F5344CB8AC3E}">
        <p14:creationId xmlns:p14="http://schemas.microsoft.com/office/powerpoint/2010/main" val="1938556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AD095FF-45E5-F147-B85E-E34C742A9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70618C7-CC1A-A643-91C0-04ED17103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BA7F87C-604B-F345-96C8-9D0C479FB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9D59-EC7A-E14A-8753-E89D692B85A6}" type="datetimeFigureOut">
              <a:rPr lang="en-US" smtClean="0"/>
              <a:t>6/24/2019</a:t>
            </a:fld>
            <a:endParaRPr lang="en-US"/>
          </a:p>
        </p:txBody>
      </p:sp>
      <p:sp>
        <p:nvSpPr>
          <p:cNvPr id="5" name="Footer Placeholder 4">
            <a:extLst>
              <a:ext uri="{FF2B5EF4-FFF2-40B4-BE49-F238E27FC236}">
                <a16:creationId xmlns:a16="http://schemas.microsoft.com/office/drawing/2014/main" xmlns="" id="{71B22DC6-D492-0C41-8893-522F890CD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98D9108-DCDE-584B-9504-6950022DB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EA968-8610-6F40-BC78-4D602DA3D5F7}" type="slidenum">
              <a:rPr lang="en-US" smtClean="0"/>
              <a:t>‹#›</a:t>
            </a:fld>
            <a:endParaRPr lang="en-US"/>
          </a:p>
        </p:txBody>
      </p:sp>
    </p:spTree>
    <p:extLst>
      <p:ext uri="{BB962C8B-B14F-4D97-AF65-F5344CB8AC3E}">
        <p14:creationId xmlns:p14="http://schemas.microsoft.com/office/powerpoint/2010/main" val="822107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19.png"/><Relationship Id="rId12" Type="http://schemas.openxmlformats.org/officeDocument/2006/relationships/image" Target="../media/image24.gif"/><Relationship Id="rId17" Type="http://schemas.openxmlformats.org/officeDocument/2006/relationships/image" Target="../media/image29.gif"/><Relationship Id="rId2" Type="http://schemas.openxmlformats.org/officeDocument/2006/relationships/slideLayout" Target="../slideLayouts/slideLayout14.xml"/><Relationship Id="rId16" Type="http://schemas.openxmlformats.org/officeDocument/2006/relationships/image" Target="../media/image28.gif"/><Relationship Id="rId1" Type="http://schemas.openxmlformats.org/officeDocument/2006/relationships/tags" Target="../tags/tag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5" Type="http://schemas.openxmlformats.org/officeDocument/2006/relationships/image" Target="../media/image27.gi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gif"/></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xmlns="" id="{0862DDED-19EE-A445-BBDC-F1B38D0228E3}"/>
              </a:ext>
            </a:extLst>
          </p:cNvPr>
          <p:cNvSpPr txBox="1">
            <a:spLocks/>
          </p:cNvSpPr>
          <p:nvPr/>
        </p:nvSpPr>
        <p:spPr>
          <a:xfrm>
            <a:off x="0" y="2194560"/>
            <a:ext cx="12191999" cy="706275"/>
          </a:xfrm>
          <a:prstGeom prst="rect">
            <a:avLst/>
          </a:prstGeom>
        </p:spPr>
        <p:txBody>
          <a:bodyPr>
            <a:noAutofit/>
          </a:bodyPr>
          <a:lstStyle>
            <a:lvl1pPr algn="l" defTabSz="914400" rtl="0" eaLnBrk="1" latinLnBrk="0" hangingPunct="1">
              <a:lnSpc>
                <a:spcPct val="90000"/>
              </a:lnSpc>
              <a:spcBef>
                <a:spcPct val="0"/>
              </a:spcBef>
              <a:buNone/>
              <a:defRPr sz="6000" b="1" i="0" kern="1200">
                <a:solidFill>
                  <a:schemeClr val="bg1"/>
                </a:solidFill>
                <a:latin typeface="Arial" panose="020B0604020202020204" pitchFamily="34" charset="0"/>
                <a:ea typeface="+mj-ea"/>
                <a:cs typeface="Arial" panose="020B0604020202020204" pitchFamily="34" charset="0"/>
              </a:defRPr>
            </a:lvl1pPr>
          </a:lstStyle>
          <a:p>
            <a:pPr algn="ctr"/>
            <a:r>
              <a:rPr lang="en-US" altLang="zh-CN" sz="5400" dirty="0" smtClean="0">
                <a:solidFill>
                  <a:srgbClr val="FFC000"/>
                </a:solidFill>
                <a:latin typeface="Akkurat Pro" panose="020B0504020101020102" pitchFamily="34" charset="0"/>
                <a:ea typeface="微软雅黑" panose="020B0503020204020204" pitchFamily="34" charset="-122"/>
              </a:rPr>
              <a:t>+Open </a:t>
            </a:r>
            <a:r>
              <a:rPr lang="en-US" altLang="zh-CN" sz="5400" dirty="0">
                <a:solidFill>
                  <a:srgbClr val="FFC000"/>
                </a:solidFill>
                <a:latin typeface="Akkurat Pro" panose="020B0504020101020102" pitchFamily="34" charset="0"/>
                <a:ea typeface="微软雅黑" panose="020B0503020204020204" pitchFamily="34" charset="-122"/>
              </a:rPr>
              <a:t>Source</a:t>
            </a:r>
            <a:r>
              <a:rPr lang="en-US" altLang="zh-CN" sz="5400" dirty="0">
                <a:solidFill>
                  <a:prstClr val="white"/>
                </a:solidFill>
                <a:latin typeface="Akkurat Pro" panose="020B0504020101020102" pitchFamily="34" charset="0"/>
                <a:ea typeface="微软雅黑" panose="020B0503020204020204" pitchFamily="34" charset="-122"/>
              </a:rPr>
              <a:t>, Open Innovation</a:t>
            </a:r>
          </a:p>
          <a:p>
            <a:pPr algn="ctr"/>
            <a:endParaRPr lang="en-US" altLang="zh-CN" sz="5400" dirty="0" smtClean="0">
              <a:solidFill>
                <a:prstClr val="white"/>
              </a:solidFill>
              <a:latin typeface="Akkurat Pro" panose="020B0504020101020102" pitchFamily="34" charset="0"/>
              <a:ea typeface="微软雅黑" panose="020B0503020204020204" pitchFamily="34" charset="-122"/>
            </a:endParaRPr>
          </a:p>
        </p:txBody>
      </p:sp>
      <p:sp>
        <p:nvSpPr>
          <p:cNvPr id="13" name="Title 1">
            <a:extLst>
              <a:ext uri="{FF2B5EF4-FFF2-40B4-BE49-F238E27FC236}">
                <a16:creationId xmlns:a16="http://schemas.microsoft.com/office/drawing/2014/main" xmlns="" id="{AFD7B16A-D491-8D41-AB37-12F25D8614F2}"/>
              </a:ext>
            </a:extLst>
          </p:cNvPr>
          <p:cNvSpPr txBox="1">
            <a:spLocks/>
          </p:cNvSpPr>
          <p:nvPr/>
        </p:nvSpPr>
        <p:spPr>
          <a:xfrm>
            <a:off x="0" y="3464140"/>
            <a:ext cx="12191999" cy="598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en-US" altLang="zh-CN" sz="3200" dirty="0">
                <a:solidFill>
                  <a:prstClr val="white"/>
                </a:solidFill>
                <a:latin typeface="Akkurat Pro" panose="020B0504020101020102" pitchFamily="34" charset="0"/>
                <a:ea typeface="微软雅黑" panose="020B0503020204020204" pitchFamily="34" charset="-122"/>
              </a:rPr>
              <a:t>Evan Xiao, </a:t>
            </a:r>
            <a:r>
              <a:rPr lang="en-US" altLang="zh-CN" sz="3200" dirty="0" smtClean="0">
                <a:solidFill>
                  <a:prstClr val="white"/>
                </a:solidFill>
                <a:latin typeface="Akkurat Pro" panose="020B0504020101020102" pitchFamily="34" charset="0"/>
                <a:ea typeface="微软雅黑" panose="020B0503020204020204" pitchFamily="34" charset="-122"/>
              </a:rPr>
              <a:t> Huawei</a:t>
            </a:r>
            <a:endParaRPr lang="en-US" altLang="zh-CN" sz="3200" dirty="0">
              <a:solidFill>
                <a:prstClr val="white"/>
              </a:solidFill>
              <a:latin typeface="Akkurat Pro" panose="020B0504020101020102" pitchFamily="34" charset="0"/>
              <a:ea typeface="微软雅黑" panose="020B0503020204020204" pitchFamily="34" charset="-122"/>
            </a:endParaRPr>
          </a:p>
        </p:txBody>
      </p:sp>
    </p:spTree>
    <p:extLst>
      <p:ext uri="{BB962C8B-B14F-4D97-AF65-F5344CB8AC3E}">
        <p14:creationId xmlns:p14="http://schemas.microsoft.com/office/powerpoint/2010/main" val="2544681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E41E16-7AA1-7C47-99D4-D2B82F9BE40C}"/>
              </a:ext>
            </a:extLst>
          </p:cNvPr>
          <p:cNvSpPr txBox="1">
            <a:spLocks/>
          </p:cNvSpPr>
          <p:nvPr/>
        </p:nvSpPr>
        <p:spPr>
          <a:xfrm>
            <a:off x="871331" y="285927"/>
            <a:ext cx="5045765" cy="1325563"/>
          </a:xfrm>
          <a:prstGeom prst="rect">
            <a:avLst/>
          </a:prstGeom>
        </p:spPr>
        <p:txBody>
          <a:bodyPr>
            <a:norm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mj-ea"/>
                <a:cs typeface="Arial" panose="020B0604020202020204" pitchFamily="34" charset="0"/>
              </a:defRPr>
            </a:lvl1pPr>
          </a:lstStyle>
          <a:p>
            <a:r>
              <a:rPr lang="en-US"/>
              <a:t>Content Title</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327467" cy="7010400"/>
          </a:xfrm>
          <a:prstGeom prst="rect">
            <a:avLst/>
          </a:prstGeom>
        </p:spPr>
      </p:pic>
      <p:sp>
        <p:nvSpPr>
          <p:cNvPr id="4" name="Rectangle 3"/>
          <p:cNvSpPr/>
          <p:nvPr/>
        </p:nvSpPr>
        <p:spPr>
          <a:xfrm>
            <a:off x="0" y="5215461"/>
            <a:ext cx="12327467" cy="10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Open source is an important way </a:t>
            </a:r>
            <a:endPar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a:p>
            <a:pPr algn="ctr"/>
            <a:r>
              <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for human cooperation </a:t>
            </a:r>
            <a:r>
              <a:rPr lang="en-US" altLang="zh-CN" sz="32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and </a:t>
            </a:r>
            <a:r>
              <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promoting </a:t>
            </a:r>
            <a:r>
              <a:rPr lang="en-US" altLang="zh-CN" sz="32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open </a:t>
            </a:r>
            <a:r>
              <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innovation</a:t>
            </a:r>
            <a:endParaRPr lang="en-US" sz="32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spTree>
    <p:extLst>
      <p:ext uri="{BB962C8B-B14F-4D97-AF65-F5344CB8AC3E}">
        <p14:creationId xmlns:p14="http://schemas.microsoft.com/office/powerpoint/2010/main" val="3408012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 y="-1203"/>
            <a:ext cx="12188825" cy="68562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p:nvPr/>
        </p:nvSpPr>
        <p:spPr>
          <a:xfrm>
            <a:off x="5675453" y="1554679"/>
            <a:ext cx="5776987" cy="3367076"/>
          </a:xfrm>
          <a:prstGeom prst="rect">
            <a:avLst/>
          </a:prstGeom>
        </p:spPr>
        <p:txBody>
          <a:bodyPr wrap="square">
            <a:spAutoFit/>
          </a:bodyPr>
          <a:lstStyle/>
          <a:p>
            <a:pPr algn="ctr">
              <a:lnSpc>
                <a:spcPct val="140000"/>
              </a:lnSpc>
            </a:pPr>
            <a:r>
              <a:rPr lang="en-US" altLang="zh-CN" sz="3600" b="1" dirty="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The </a:t>
            </a:r>
            <a:r>
              <a:rPr lang="en-US" altLang="zh-CN" sz="3600" b="1"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Essence </a:t>
            </a:r>
            <a:r>
              <a:rPr lang="en-US" altLang="zh-CN" sz="3600" b="1" dirty="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of </a:t>
            </a:r>
            <a:endParaRPr lang="en-US" altLang="zh-CN" sz="3600" b="1"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endParaRPr>
          </a:p>
          <a:p>
            <a:pPr algn="ctr">
              <a:lnSpc>
                <a:spcPct val="140000"/>
              </a:lnSpc>
            </a:pPr>
            <a:r>
              <a:rPr lang="en-US" altLang="zh-CN" sz="3600" b="1"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Open Source:</a:t>
            </a:r>
          </a:p>
          <a:p>
            <a:pPr algn="ctr">
              <a:lnSpc>
                <a:spcPct val="140000"/>
              </a:lnSpc>
            </a:pPr>
            <a:r>
              <a:rPr lang="en-US" altLang="zh-CN" sz="4000" b="1"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Solving Problems Creating Values</a:t>
            </a:r>
            <a:endParaRPr lang="zh-CN" altLang="en-US" sz="4000" b="1"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45983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华为\2018\5月\李晨宇-胶片\文件\link\未标题-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1657" y="4148455"/>
            <a:ext cx="11088687" cy="18018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p:nvPr/>
        </p:nvSpPr>
        <p:spPr>
          <a:xfrm>
            <a:off x="621235" y="3685591"/>
            <a:ext cx="10956925" cy="200609"/>
          </a:xfrm>
          <a:prstGeom prst="rect">
            <a:avLst/>
          </a:pr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7996" algn="ctr" defTabSz="1851863" fontAlgn="base" hangingPunct="1">
              <a:spcBef>
                <a:spcPct val="0"/>
              </a:spcBef>
              <a:spcAft>
                <a:spcPct val="0"/>
              </a:spcAft>
              <a:defRPr/>
            </a:pPr>
            <a:endParaRPr lang="en-US" altLang="en-US" sz="8000" kern="1200" dirty="0">
              <a:solidFill>
                <a:prstClr val="white"/>
              </a:solidFill>
              <a:latin typeface="Akkurat Pro" panose="020B0504020101020102" pitchFamily="34" charset="0"/>
              <a:cs typeface="Arial" pitchFamily="34" charset="0"/>
              <a:sym typeface="Arial" pitchFamily="34" charset="0"/>
            </a:endParaRPr>
          </a:p>
        </p:txBody>
      </p:sp>
      <p:sp>
        <p:nvSpPr>
          <p:cNvPr id="11" name="Freeform 61"/>
          <p:cNvSpPr>
            <a:spLocks/>
          </p:cNvSpPr>
          <p:nvPr/>
        </p:nvSpPr>
        <p:spPr bwMode="auto">
          <a:xfrm>
            <a:off x="613840" y="3005659"/>
            <a:ext cx="3530989" cy="681264"/>
          </a:xfrm>
          <a:custGeom>
            <a:avLst/>
            <a:gdLst/>
            <a:ahLst/>
            <a:cxnLst>
              <a:cxn ang="0">
                <a:pos x="1143" y="0"/>
              </a:cxn>
              <a:cxn ang="0">
                <a:pos x="0" y="491"/>
              </a:cxn>
              <a:cxn ang="0">
                <a:pos x="1973" y="491"/>
              </a:cxn>
              <a:cxn ang="0">
                <a:pos x="2542" y="0"/>
              </a:cxn>
              <a:cxn ang="0">
                <a:pos x="1143" y="0"/>
              </a:cxn>
            </a:cxnLst>
            <a:rect l="0" t="0" r="r" b="b"/>
            <a:pathLst>
              <a:path w="2542" h="491">
                <a:moveTo>
                  <a:pt x="1143" y="0"/>
                </a:moveTo>
                <a:lnTo>
                  <a:pt x="0" y="491"/>
                </a:lnTo>
                <a:lnTo>
                  <a:pt x="1973" y="491"/>
                </a:lnTo>
                <a:lnTo>
                  <a:pt x="2542" y="0"/>
                </a:lnTo>
                <a:lnTo>
                  <a:pt x="1143"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7996" algn="ctr" defTabSz="1851863" fontAlgn="base" hangingPunct="1">
              <a:spcBef>
                <a:spcPct val="0"/>
              </a:spcBef>
              <a:spcAft>
                <a:spcPct val="0"/>
              </a:spcAft>
              <a:defRPr/>
            </a:pPr>
            <a:endParaRPr lang="zh-CN" altLang="en-US" sz="8000" kern="1200" dirty="0">
              <a:solidFill>
                <a:prstClr val="white"/>
              </a:solidFill>
              <a:latin typeface="Akkurat Pro" panose="020B0504020101020102" pitchFamily="34" charset="0"/>
              <a:cs typeface="Arial" pitchFamily="34" charset="0"/>
              <a:sym typeface="Arial" pitchFamily="34" charset="0"/>
            </a:endParaRPr>
          </a:p>
        </p:txBody>
      </p:sp>
      <p:sp>
        <p:nvSpPr>
          <p:cNvPr id="12" name="Freeform 62"/>
          <p:cNvSpPr>
            <a:spLocks/>
          </p:cNvSpPr>
          <p:nvPr/>
        </p:nvSpPr>
        <p:spPr bwMode="auto">
          <a:xfrm>
            <a:off x="3354456" y="3005659"/>
            <a:ext cx="2742004" cy="681264"/>
          </a:xfrm>
          <a:custGeom>
            <a:avLst/>
            <a:gdLst/>
            <a:ahLst/>
            <a:cxnLst>
              <a:cxn ang="0">
                <a:pos x="569" y="0"/>
              </a:cxn>
              <a:cxn ang="0">
                <a:pos x="0" y="491"/>
              </a:cxn>
              <a:cxn ang="0">
                <a:pos x="1974" y="491"/>
              </a:cxn>
              <a:cxn ang="0">
                <a:pos x="1966" y="0"/>
              </a:cxn>
              <a:cxn ang="0">
                <a:pos x="569" y="0"/>
              </a:cxn>
            </a:cxnLst>
            <a:rect l="0" t="0" r="r" b="b"/>
            <a:pathLst>
              <a:path w="1974" h="491">
                <a:moveTo>
                  <a:pt x="569" y="0"/>
                </a:moveTo>
                <a:lnTo>
                  <a:pt x="0" y="491"/>
                </a:lnTo>
                <a:lnTo>
                  <a:pt x="1974" y="491"/>
                </a:lnTo>
                <a:lnTo>
                  <a:pt x="1966" y="0"/>
                </a:lnTo>
                <a:lnTo>
                  <a:pt x="569"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7996" algn="ctr" defTabSz="1851863" fontAlgn="base" hangingPunct="1">
              <a:spcBef>
                <a:spcPct val="0"/>
              </a:spcBef>
              <a:spcAft>
                <a:spcPct val="0"/>
              </a:spcAft>
              <a:defRPr/>
            </a:pPr>
            <a:endParaRPr lang="zh-CN" altLang="en-US" sz="8000" kern="1200" dirty="0">
              <a:solidFill>
                <a:prstClr val="white"/>
              </a:solidFill>
              <a:latin typeface="Akkurat Pro" panose="020B0504020101020102" pitchFamily="34" charset="0"/>
              <a:cs typeface="Arial" pitchFamily="34" charset="0"/>
              <a:sym typeface="Arial" pitchFamily="34" charset="0"/>
            </a:endParaRPr>
          </a:p>
        </p:txBody>
      </p:sp>
      <p:sp>
        <p:nvSpPr>
          <p:cNvPr id="13" name="Freeform 63"/>
          <p:cNvSpPr>
            <a:spLocks/>
          </p:cNvSpPr>
          <p:nvPr/>
        </p:nvSpPr>
        <p:spPr bwMode="auto">
          <a:xfrm>
            <a:off x="8027252" y="3005659"/>
            <a:ext cx="3550437" cy="681264"/>
          </a:xfrm>
          <a:custGeom>
            <a:avLst/>
            <a:gdLst/>
            <a:ahLst/>
            <a:cxnLst>
              <a:cxn ang="0">
                <a:pos x="582" y="491"/>
              </a:cxn>
              <a:cxn ang="0">
                <a:pos x="2556" y="491"/>
              </a:cxn>
              <a:cxn ang="0">
                <a:pos x="1397" y="0"/>
              </a:cxn>
              <a:cxn ang="0">
                <a:pos x="0" y="0"/>
              </a:cxn>
              <a:cxn ang="0">
                <a:pos x="582" y="491"/>
              </a:cxn>
            </a:cxnLst>
            <a:rect l="0" t="0" r="r" b="b"/>
            <a:pathLst>
              <a:path w="2556" h="491">
                <a:moveTo>
                  <a:pt x="582" y="491"/>
                </a:moveTo>
                <a:lnTo>
                  <a:pt x="2556" y="491"/>
                </a:lnTo>
                <a:lnTo>
                  <a:pt x="1397" y="0"/>
                </a:lnTo>
                <a:lnTo>
                  <a:pt x="0" y="0"/>
                </a:lnTo>
                <a:lnTo>
                  <a:pt x="582" y="491"/>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7996" algn="ctr" defTabSz="1851863" fontAlgn="base" hangingPunct="1">
              <a:spcBef>
                <a:spcPct val="0"/>
              </a:spcBef>
              <a:spcAft>
                <a:spcPct val="0"/>
              </a:spcAft>
              <a:defRPr/>
            </a:pPr>
            <a:endParaRPr lang="zh-CN" altLang="en-US" sz="8000" kern="1200" dirty="0">
              <a:solidFill>
                <a:prstClr val="white"/>
              </a:solidFill>
              <a:latin typeface="Akkurat Pro" panose="020B0504020101020102" pitchFamily="34" charset="0"/>
              <a:cs typeface="Arial" pitchFamily="34" charset="0"/>
              <a:sym typeface="Arial" pitchFamily="34" charset="0"/>
            </a:endParaRPr>
          </a:p>
        </p:txBody>
      </p:sp>
      <p:sp>
        <p:nvSpPr>
          <p:cNvPr id="14" name="Freeform 64"/>
          <p:cNvSpPr>
            <a:spLocks/>
          </p:cNvSpPr>
          <p:nvPr/>
        </p:nvSpPr>
        <p:spPr bwMode="auto">
          <a:xfrm>
            <a:off x="6085346" y="3005659"/>
            <a:ext cx="2750339" cy="681264"/>
          </a:xfrm>
          <a:custGeom>
            <a:avLst/>
            <a:gdLst/>
            <a:ahLst/>
            <a:cxnLst>
              <a:cxn ang="0">
                <a:pos x="0" y="0"/>
              </a:cxn>
              <a:cxn ang="0">
                <a:pos x="8" y="491"/>
              </a:cxn>
              <a:cxn ang="0">
                <a:pos x="1980" y="491"/>
              </a:cxn>
              <a:cxn ang="0">
                <a:pos x="1398" y="0"/>
              </a:cxn>
              <a:cxn ang="0">
                <a:pos x="0" y="0"/>
              </a:cxn>
            </a:cxnLst>
            <a:rect l="0" t="0" r="r" b="b"/>
            <a:pathLst>
              <a:path w="1980" h="491">
                <a:moveTo>
                  <a:pt x="0" y="0"/>
                </a:moveTo>
                <a:lnTo>
                  <a:pt x="8" y="491"/>
                </a:lnTo>
                <a:lnTo>
                  <a:pt x="1980" y="491"/>
                </a:lnTo>
                <a:lnTo>
                  <a:pt x="1398" y="0"/>
                </a:lnTo>
                <a:lnTo>
                  <a:pt x="0"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7996" algn="ctr" defTabSz="1851863" fontAlgn="base" hangingPunct="1">
              <a:spcBef>
                <a:spcPct val="0"/>
              </a:spcBef>
              <a:spcAft>
                <a:spcPct val="0"/>
              </a:spcAft>
              <a:defRPr/>
            </a:pPr>
            <a:endParaRPr lang="zh-CN" altLang="en-US" sz="8000" kern="1200" dirty="0">
              <a:solidFill>
                <a:prstClr val="white"/>
              </a:solidFill>
              <a:latin typeface="Akkurat Pro" panose="020B0504020101020102" pitchFamily="34" charset="0"/>
              <a:cs typeface="Arial" pitchFamily="34" charset="0"/>
              <a:sym typeface="Arial" pitchFamily="34" charset="0"/>
            </a:endParaRPr>
          </a:p>
        </p:txBody>
      </p:sp>
      <p:sp>
        <p:nvSpPr>
          <p:cNvPr id="2" name="矩形 1"/>
          <p:cNvSpPr/>
          <p:nvPr/>
        </p:nvSpPr>
        <p:spPr>
          <a:xfrm>
            <a:off x="0" y="262361"/>
            <a:ext cx="12192000" cy="1246560"/>
          </a:xfrm>
          <a:prstGeom prst="rect">
            <a:avLst/>
          </a:prstGeom>
        </p:spPr>
        <p:txBody>
          <a:bodyPr wrap="square" anchor="ctr">
            <a:spAutoFit/>
          </a:bodyPr>
          <a:lstStyle/>
          <a:p>
            <a:pPr algn="ctr" defTabSz="425287">
              <a:lnSpc>
                <a:spcPts val="4651"/>
              </a:lnSpc>
            </a:pPr>
            <a:r>
              <a:rPr lang="en-US" altLang="zh-CN" sz="3200" b="1" dirty="0" err="1" smtClean="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IoT</a:t>
            </a:r>
            <a:r>
              <a:rPr lang="en-US" altLang="zh-CN" sz="3200" b="1" dirty="0" err="1"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+Open</a:t>
            </a:r>
            <a:r>
              <a:rPr lang="en-US" altLang="zh-CN" sz="3200" b="1"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 Source</a:t>
            </a:r>
            <a:r>
              <a:rPr lang="en-US" altLang="zh-CN" sz="3200" b="1" dirty="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 </a:t>
            </a:r>
            <a:r>
              <a:rPr lang="en-US" altLang="zh-CN" sz="3200" b="1"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Open Ecosystem </a:t>
            </a:r>
            <a:r>
              <a:rPr lang="en-US" altLang="zh-CN" sz="3200" b="1" dirty="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Builds </a:t>
            </a:r>
            <a:r>
              <a:rPr lang="en-US" altLang="zh-CN" sz="3200" b="1"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De Facto Standards </a:t>
            </a:r>
            <a:r>
              <a:rPr lang="en-US" altLang="zh-CN" sz="3200" b="1" dirty="0" smtClean="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Quickly, </a:t>
            </a:r>
            <a:r>
              <a:rPr lang="en-US" altLang="zh-CN" sz="3200" b="1" dirty="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Enable  Large-Scale Deployment of </a:t>
            </a:r>
            <a:r>
              <a:rPr lang="en-US" altLang="zh-CN" sz="3200" b="1" dirty="0" err="1">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IoT</a:t>
            </a:r>
            <a:endParaRPr lang="en-US" altLang="zh-CN" sz="3200" b="1" dirty="0">
              <a:solidFill>
                <a:prstClr val="white"/>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6" name="矩形 15"/>
          <p:cNvSpPr/>
          <p:nvPr/>
        </p:nvSpPr>
        <p:spPr>
          <a:xfrm>
            <a:off x="621236" y="4120851"/>
            <a:ext cx="10956924" cy="400110"/>
          </a:xfrm>
          <a:prstGeom prst="rect">
            <a:avLst/>
          </a:prstGeom>
        </p:spPr>
        <p:txBody>
          <a:bodyPr wrap="square">
            <a:spAutoFit/>
          </a:bodyPr>
          <a:lstStyle/>
          <a:p>
            <a:pPr algn="ctr" defTabSz="1219170"/>
            <a:r>
              <a:rPr lang="en-US" altLang="zh-CN" sz="2000" b="1" dirty="0" smtClean="0">
                <a:solidFill>
                  <a:schemeClr val="bg1"/>
                </a:solidFill>
                <a:effectLst>
                  <a:outerShdw blurRad="38100" dist="38100" dir="2700000" algn="tl">
                    <a:srgbClr val="000000">
                      <a:alpha val="43137"/>
                    </a:srgbClr>
                  </a:outerShdw>
                </a:effectLst>
                <a:latin typeface="Akkurat Pro" panose="020B0504020101020102" pitchFamily="34" charset="0"/>
                <a:ea typeface="方正兰亭中黑_GBK" panose="02000000000000000000" pitchFamily="2" charset="-122"/>
                <a:cs typeface="Arial" panose="020B0604020202020204" pitchFamily="34" charset="0"/>
              </a:rPr>
              <a:t> +Open Source (LiteOS): Enable Industry Innovation</a:t>
            </a:r>
            <a:endParaRPr lang="en-US" altLang="zh-CN" sz="2000" b="1" kern="1200" dirty="0">
              <a:solidFill>
                <a:schemeClr val="bg1"/>
              </a:solidFill>
              <a:effectLst>
                <a:outerShdw blurRad="38100" dist="38100" dir="2700000" algn="tl">
                  <a:srgbClr val="000000">
                    <a:alpha val="43137"/>
                  </a:srgbClr>
                </a:outerShdw>
              </a:effectLst>
              <a:latin typeface="Akkurat Pro" panose="020B0504020101020102" pitchFamily="34" charset="0"/>
              <a:ea typeface="方正兰亭中黑_GBK" panose="02000000000000000000" pitchFamily="2" charset="-122"/>
              <a:cs typeface="Arial" panose="020B0604020202020204" pitchFamily="34" charset="0"/>
            </a:endParaRPr>
          </a:p>
        </p:txBody>
      </p:sp>
      <p:sp>
        <p:nvSpPr>
          <p:cNvPr id="17" name="矩形 16"/>
          <p:cNvSpPr/>
          <p:nvPr/>
        </p:nvSpPr>
        <p:spPr>
          <a:xfrm>
            <a:off x="10601136" y="3181746"/>
            <a:ext cx="492444" cy="461665"/>
          </a:xfrm>
          <a:prstGeom prst="rect">
            <a:avLst/>
          </a:prstGeom>
        </p:spPr>
        <p:txBody>
          <a:bodyPr wrap="none" anchor="ctr">
            <a:spAutoFit/>
          </a:bodyPr>
          <a:lstStyle/>
          <a:p>
            <a:pPr algn="ctr" defTabSz="1219170" hangingPunct="1"/>
            <a:r>
              <a:rPr lang="en-US" altLang="zh-CN" sz="2400" b="1" kern="1200" dirty="0">
                <a:solidFill>
                  <a:prstClr val="white"/>
                </a:solidFill>
                <a:effectLst>
                  <a:outerShdw blurRad="38100" dist="38100" dir="2700000" algn="tl">
                    <a:srgbClr val="000000">
                      <a:alpha val="43137"/>
                    </a:srgbClr>
                  </a:outerShdw>
                </a:effectLst>
                <a:latin typeface="Akkurat Pro" panose="020B0504020101020102" pitchFamily="34" charset="0"/>
                <a:cs typeface="Arial" pitchFamily="34" charset="0"/>
              </a:rPr>
              <a:t>…</a:t>
            </a:r>
            <a:endParaRPr lang="en-US" sz="2400" b="1" kern="1200" dirty="0">
              <a:solidFill>
                <a:prstClr val="white"/>
              </a:solidFill>
              <a:effectLst>
                <a:outerShdw blurRad="38100" dist="38100" dir="2700000" algn="tl">
                  <a:srgbClr val="000000">
                    <a:alpha val="43137"/>
                  </a:srgbClr>
                </a:outerShdw>
              </a:effectLst>
              <a:latin typeface="Akkurat Pro" panose="020B0504020101020102" pitchFamily="34" charset="0"/>
              <a:cs typeface="Arial" pitchFamily="34" charset="0"/>
            </a:endParaRPr>
          </a:p>
        </p:txBody>
      </p:sp>
      <p:grpSp>
        <p:nvGrpSpPr>
          <p:cNvPr id="22" name="组合 21"/>
          <p:cNvGrpSpPr/>
          <p:nvPr/>
        </p:nvGrpSpPr>
        <p:grpSpPr>
          <a:xfrm>
            <a:off x="3688289" y="2101937"/>
            <a:ext cx="2414444" cy="1541027"/>
            <a:chOff x="3565191" y="2330537"/>
            <a:chExt cx="2414444" cy="1541027"/>
          </a:xfrm>
        </p:grpSpPr>
        <p:sp>
          <p:nvSpPr>
            <p:cNvPr id="27" name="矩形 26"/>
            <p:cNvSpPr/>
            <p:nvPr/>
          </p:nvSpPr>
          <p:spPr>
            <a:xfrm>
              <a:off x="3565191" y="3502232"/>
              <a:ext cx="2414444" cy="369332"/>
            </a:xfrm>
            <a:prstGeom prst="rect">
              <a:avLst/>
            </a:prstGeom>
          </p:spPr>
          <p:txBody>
            <a:bodyPr wrap="none" anchor="ctr">
              <a:spAutoFit/>
            </a:bodyPr>
            <a:lstStyle/>
            <a:p>
              <a:pPr algn="ctr" defTabSz="1219170" hangingPunct="1"/>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Smart Smoke Sensor</a:t>
              </a:r>
            </a:p>
          </p:txBody>
        </p:sp>
        <p:grpSp>
          <p:nvGrpSpPr>
            <p:cNvPr id="10" name="组合 9"/>
            <p:cNvGrpSpPr/>
            <p:nvPr/>
          </p:nvGrpSpPr>
          <p:grpSpPr>
            <a:xfrm>
              <a:off x="4237452" y="2330537"/>
              <a:ext cx="1085156" cy="1106138"/>
              <a:chOff x="4400580" y="2330537"/>
              <a:chExt cx="1085156" cy="1106138"/>
            </a:xfrm>
          </p:grpSpPr>
          <p:pic>
            <p:nvPicPr>
              <p:cNvPr id="72" name="Picture 7" descr="C:\Users\Administrator\Desktop\郭平\圈.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0058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4629995" y="2629496"/>
                <a:ext cx="611086" cy="508220"/>
                <a:chOff x="2268538" y="5427663"/>
                <a:chExt cx="952500" cy="792162"/>
              </a:xfrm>
              <a:solidFill>
                <a:schemeClr val="bg1"/>
              </a:solidFill>
            </p:grpSpPr>
            <p:sp>
              <p:nvSpPr>
                <p:cNvPr id="29" name="Freeform 16"/>
                <p:cNvSpPr>
                  <a:spLocks noEditPoints="1"/>
                </p:cNvSpPr>
                <p:nvPr/>
              </p:nvSpPr>
              <p:spPr bwMode="auto">
                <a:xfrm>
                  <a:off x="2871788" y="5427663"/>
                  <a:ext cx="349250" cy="533400"/>
                </a:xfrm>
                <a:custGeom>
                  <a:avLst/>
                  <a:gdLst/>
                  <a:ahLst/>
                  <a:cxnLst>
                    <a:cxn ang="0">
                      <a:pos x="47" y="142"/>
                    </a:cxn>
                    <a:cxn ang="0">
                      <a:pos x="42" y="139"/>
                    </a:cxn>
                    <a:cxn ang="0">
                      <a:pos x="5" y="66"/>
                    </a:cxn>
                    <a:cxn ang="0">
                      <a:pos x="1" y="42"/>
                    </a:cxn>
                    <a:cxn ang="0">
                      <a:pos x="44" y="1"/>
                    </a:cxn>
                    <a:cxn ang="0">
                      <a:pos x="79" y="14"/>
                    </a:cxn>
                    <a:cxn ang="0">
                      <a:pos x="93" y="47"/>
                    </a:cxn>
                    <a:cxn ang="0">
                      <a:pos x="89" y="66"/>
                    </a:cxn>
                    <a:cxn ang="0">
                      <a:pos x="51" y="139"/>
                    </a:cxn>
                    <a:cxn ang="0">
                      <a:pos x="47" y="142"/>
                    </a:cxn>
                    <a:cxn ang="0">
                      <a:pos x="47" y="8"/>
                    </a:cxn>
                    <a:cxn ang="0">
                      <a:pos x="44" y="8"/>
                    </a:cxn>
                    <a:cxn ang="0">
                      <a:pos x="8" y="43"/>
                    </a:cxn>
                    <a:cxn ang="0">
                      <a:pos x="12" y="63"/>
                    </a:cxn>
                    <a:cxn ang="0">
                      <a:pos x="47" y="132"/>
                    </a:cxn>
                    <a:cxn ang="0">
                      <a:pos x="82" y="63"/>
                    </a:cxn>
                    <a:cxn ang="0">
                      <a:pos x="86" y="47"/>
                    </a:cxn>
                    <a:cxn ang="0">
                      <a:pos x="74" y="19"/>
                    </a:cxn>
                    <a:cxn ang="0">
                      <a:pos x="47" y="8"/>
                    </a:cxn>
                    <a:cxn ang="0">
                      <a:pos x="47" y="76"/>
                    </a:cxn>
                    <a:cxn ang="0">
                      <a:pos x="25" y="66"/>
                    </a:cxn>
                    <a:cxn ang="0">
                      <a:pos x="18" y="44"/>
                    </a:cxn>
                    <a:cxn ang="0">
                      <a:pos x="44" y="18"/>
                    </a:cxn>
                    <a:cxn ang="0">
                      <a:pos x="47" y="18"/>
                    </a:cxn>
                    <a:cxn ang="0">
                      <a:pos x="68" y="27"/>
                    </a:cxn>
                    <a:cxn ang="0">
                      <a:pos x="76" y="50"/>
                    </a:cxn>
                    <a:cxn ang="0">
                      <a:pos x="50" y="76"/>
                    </a:cxn>
                    <a:cxn ang="0">
                      <a:pos x="47" y="76"/>
                    </a:cxn>
                    <a:cxn ang="0">
                      <a:pos x="47" y="25"/>
                    </a:cxn>
                    <a:cxn ang="0">
                      <a:pos x="45" y="25"/>
                    </a:cxn>
                    <a:cxn ang="0">
                      <a:pos x="25" y="45"/>
                    </a:cxn>
                    <a:cxn ang="0">
                      <a:pos x="31" y="62"/>
                    </a:cxn>
                    <a:cxn ang="0">
                      <a:pos x="49" y="69"/>
                    </a:cxn>
                    <a:cxn ang="0">
                      <a:pos x="69" y="49"/>
                    </a:cxn>
                    <a:cxn ang="0">
                      <a:pos x="63" y="32"/>
                    </a:cxn>
                    <a:cxn ang="0">
                      <a:pos x="47" y="25"/>
                    </a:cxn>
                  </a:cxnLst>
                  <a:rect l="0" t="0" r="r" b="b"/>
                  <a:pathLst>
                    <a:path w="93" h="142">
                      <a:moveTo>
                        <a:pt x="47" y="142"/>
                      </a:moveTo>
                      <a:cubicBezTo>
                        <a:pt x="45" y="142"/>
                        <a:pt x="43" y="141"/>
                        <a:pt x="42" y="139"/>
                      </a:cubicBezTo>
                      <a:cubicBezTo>
                        <a:pt x="5" y="66"/>
                        <a:pt x="5" y="66"/>
                        <a:pt x="5" y="66"/>
                      </a:cubicBezTo>
                      <a:cubicBezTo>
                        <a:pt x="2" y="59"/>
                        <a:pt x="0" y="51"/>
                        <a:pt x="1" y="42"/>
                      </a:cubicBezTo>
                      <a:cubicBezTo>
                        <a:pt x="3" y="20"/>
                        <a:pt x="22" y="2"/>
                        <a:pt x="44" y="1"/>
                      </a:cubicBezTo>
                      <a:cubicBezTo>
                        <a:pt x="57" y="0"/>
                        <a:pt x="70" y="5"/>
                        <a:pt x="79" y="14"/>
                      </a:cubicBezTo>
                      <a:cubicBezTo>
                        <a:pt x="88" y="23"/>
                        <a:pt x="93" y="35"/>
                        <a:pt x="93" y="47"/>
                      </a:cubicBezTo>
                      <a:cubicBezTo>
                        <a:pt x="93" y="54"/>
                        <a:pt x="91" y="60"/>
                        <a:pt x="89" y="66"/>
                      </a:cubicBezTo>
                      <a:cubicBezTo>
                        <a:pt x="51" y="139"/>
                        <a:pt x="51" y="139"/>
                        <a:pt x="51" y="139"/>
                      </a:cubicBezTo>
                      <a:cubicBezTo>
                        <a:pt x="51" y="141"/>
                        <a:pt x="49" y="142"/>
                        <a:pt x="47" y="142"/>
                      </a:cubicBezTo>
                      <a:close/>
                      <a:moveTo>
                        <a:pt x="47" y="8"/>
                      </a:moveTo>
                      <a:cubicBezTo>
                        <a:pt x="46" y="8"/>
                        <a:pt x="45" y="8"/>
                        <a:pt x="44" y="8"/>
                      </a:cubicBezTo>
                      <a:cubicBezTo>
                        <a:pt x="25" y="9"/>
                        <a:pt x="10" y="24"/>
                        <a:pt x="8" y="43"/>
                      </a:cubicBezTo>
                      <a:cubicBezTo>
                        <a:pt x="7" y="50"/>
                        <a:pt x="9" y="57"/>
                        <a:pt x="12" y="63"/>
                      </a:cubicBezTo>
                      <a:cubicBezTo>
                        <a:pt x="47" y="132"/>
                        <a:pt x="47" y="132"/>
                        <a:pt x="47" y="132"/>
                      </a:cubicBezTo>
                      <a:cubicBezTo>
                        <a:pt x="82" y="63"/>
                        <a:pt x="82" y="63"/>
                        <a:pt x="82" y="63"/>
                      </a:cubicBezTo>
                      <a:cubicBezTo>
                        <a:pt x="84" y="58"/>
                        <a:pt x="86" y="52"/>
                        <a:pt x="86" y="47"/>
                      </a:cubicBezTo>
                      <a:cubicBezTo>
                        <a:pt x="86" y="36"/>
                        <a:pt x="82" y="27"/>
                        <a:pt x="74" y="19"/>
                      </a:cubicBezTo>
                      <a:cubicBezTo>
                        <a:pt x="67" y="12"/>
                        <a:pt x="57" y="8"/>
                        <a:pt x="47" y="8"/>
                      </a:cubicBezTo>
                      <a:close/>
                      <a:moveTo>
                        <a:pt x="47" y="76"/>
                      </a:moveTo>
                      <a:cubicBezTo>
                        <a:pt x="39" y="76"/>
                        <a:pt x="31" y="72"/>
                        <a:pt x="25" y="66"/>
                      </a:cubicBezTo>
                      <a:cubicBezTo>
                        <a:pt x="20" y="60"/>
                        <a:pt x="17" y="52"/>
                        <a:pt x="18" y="44"/>
                      </a:cubicBezTo>
                      <a:cubicBezTo>
                        <a:pt x="19" y="30"/>
                        <a:pt x="30" y="19"/>
                        <a:pt x="44" y="18"/>
                      </a:cubicBezTo>
                      <a:cubicBezTo>
                        <a:pt x="45" y="18"/>
                        <a:pt x="46" y="18"/>
                        <a:pt x="47" y="18"/>
                      </a:cubicBezTo>
                      <a:cubicBezTo>
                        <a:pt x="55" y="18"/>
                        <a:pt x="63" y="21"/>
                        <a:pt x="68" y="27"/>
                      </a:cubicBezTo>
                      <a:cubicBezTo>
                        <a:pt x="74" y="33"/>
                        <a:pt x="76" y="42"/>
                        <a:pt x="76" y="50"/>
                      </a:cubicBezTo>
                      <a:cubicBezTo>
                        <a:pt x="74" y="63"/>
                        <a:pt x="63" y="74"/>
                        <a:pt x="50" y="76"/>
                      </a:cubicBezTo>
                      <a:cubicBezTo>
                        <a:pt x="49" y="76"/>
                        <a:pt x="48" y="76"/>
                        <a:pt x="47" y="76"/>
                      </a:cubicBezTo>
                      <a:close/>
                      <a:moveTo>
                        <a:pt x="47" y="25"/>
                      </a:moveTo>
                      <a:cubicBezTo>
                        <a:pt x="46" y="25"/>
                        <a:pt x="45" y="25"/>
                        <a:pt x="45" y="25"/>
                      </a:cubicBezTo>
                      <a:cubicBezTo>
                        <a:pt x="34" y="26"/>
                        <a:pt x="26" y="34"/>
                        <a:pt x="25" y="45"/>
                      </a:cubicBezTo>
                      <a:cubicBezTo>
                        <a:pt x="24" y="51"/>
                        <a:pt x="26" y="57"/>
                        <a:pt x="31" y="62"/>
                      </a:cubicBezTo>
                      <a:cubicBezTo>
                        <a:pt x="35" y="67"/>
                        <a:pt x="42" y="69"/>
                        <a:pt x="49" y="69"/>
                      </a:cubicBezTo>
                      <a:cubicBezTo>
                        <a:pt x="59" y="68"/>
                        <a:pt x="68" y="59"/>
                        <a:pt x="69" y="49"/>
                      </a:cubicBezTo>
                      <a:cubicBezTo>
                        <a:pt x="69" y="43"/>
                        <a:pt x="67" y="37"/>
                        <a:pt x="63" y="32"/>
                      </a:cubicBezTo>
                      <a:cubicBezTo>
                        <a:pt x="59" y="28"/>
                        <a:pt x="53" y="25"/>
                        <a:pt x="47"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30" name="Freeform 17"/>
                <p:cNvSpPr>
                  <a:spLocks/>
                </p:cNvSpPr>
                <p:nvPr/>
              </p:nvSpPr>
              <p:spPr bwMode="auto">
                <a:xfrm>
                  <a:off x="2268538" y="5972175"/>
                  <a:ext cx="938213" cy="247650"/>
                </a:xfrm>
                <a:custGeom>
                  <a:avLst/>
                  <a:gdLst/>
                  <a:ahLst/>
                  <a:cxnLst>
                    <a:cxn ang="0">
                      <a:pos x="196" y="66"/>
                    </a:cxn>
                    <a:cxn ang="0">
                      <a:pos x="195" y="65"/>
                    </a:cxn>
                    <a:cxn ang="0">
                      <a:pos x="126" y="31"/>
                    </a:cxn>
                    <a:cxn ang="0">
                      <a:pos x="58" y="65"/>
                    </a:cxn>
                    <a:cxn ang="0">
                      <a:pos x="56" y="65"/>
                    </a:cxn>
                    <a:cxn ang="0">
                      <a:pos x="1" y="37"/>
                    </a:cxn>
                    <a:cxn ang="0">
                      <a:pos x="0" y="35"/>
                    </a:cxn>
                    <a:cxn ang="0">
                      <a:pos x="2" y="34"/>
                    </a:cxn>
                    <a:cxn ang="0">
                      <a:pos x="57" y="62"/>
                    </a:cxn>
                    <a:cxn ang="0">
                      <a:pos x="125" y="28"/>
                    </a:cxn>
                    <a:cxn ang="0">
                      <a:pos x="127" y="28"/>
                    </a:cxn>
                    <a:cxn ang="0">
                      <a:pos x="196" y="62"/>
                    </a:cxn>
                    <a:cxn ang="0">
                      <a:pos x="246" y="35"/>
                    </a:cxn>
                    <a:cxn ang="0">
                      <a:pos x="229" y="3"/>
                    </a:cxn>
                    <a:cxn ang="0">
                      <a:pos x="229" y="1"/>
                    </a:cxn>
                    <a:cxn ang="0">
                      <a:pos x="232" y="1"/>
                    </a:cxn>
                    <a:cxn ang="0">
                      <a:pos x="250" y="35"/>
                    </a:cxn>
                    <a:cxn ang="0">
                      <a:pos x="250" y="36"/>
                    </a:cxn>
                    <a:cxn ang="0">
                      <a:pos x="249" y="37"/>
                    </a:cxn>
                    <a:cxn ang="0">
                      <a:pos x="196" y="65"/>
                    </a:cxn>
                    <a:cxn ang="0">
                      <a:pos x="196" y="66"/>
                    </a:cxn>
                  </a:cxnLst>
                  <a:rect l="0" t="0" r="r" b="b"/>
                  <a:pathLst>
                    <a:path w="250" h="66">
                      <a:moveTo>
                        <a:pt x="196" y="66"/>
                      </a:moveTo>
                      <a:cubicBezTo>
                        <a:pt x="195" y="66"/>
                        <a:pt x="195" y="66"/>
                        <a:pt x="195" y="65"/>
                      </a:cubicBezTo>
                      <a:cubicBezTo>
                        <a:pt x="126" y="31"/>
                        <a:pt x="126" y="31"/>
                        <a:pt x="126" y="31"/>
                      </a:cubicBezTo>
                      <a:cubicBezTo>
                        <a:pt x="58" y="65"/>
                        <a:pt x="58" y="65"/>
                        <a:pt x="58" y="65"/>
                      </a:cubicBezTo>
                      <a:cubicBezTo>
                        <a:pt x="57" y="66"/>
                        <a:pt x="57" y="66"/>
                        <a:pt x="56" y="65"/>
                      </a:cubicBezTo>
                      <a:cubicBezTo>
                        <a:pt x="1" y="37"/>
                        <a:pt x="1" y="37"/>
                        <a:pt x="1" y="37"/>
                      </a:cubicBezTo>
                      <a:cubicBezTo>
                        <a:pt x="0" y="37"/>
                        <a:pt x="0" y="36"/>
                        <a:pt x="0" y="35"/>
                      </a:cubicBezTo>
                      <a:cubicBezTo>
                        <a:pt x="1" y="34"/>
                        <a:pt x="2" y="34"/>
                        <a:pt x="2" y="34"/>
                      </a:cubicBezTo>
                      <a:cubicBezTo>
                        <a:pt x="57" y="62"/>
                        <a:pt x="57" y="62"/>
                        <a:pt x="57" y="62"/>
                      </a:cubicBezTo>
                      <a:cubicBezTo>
                        <a:pt x="125" y="28"/>
                        <a:pt x="125" y="28"/>
                        <a:pt x="125" y="28"/>
                      </a:cubicBezTo>
                      <a:cubicBezTo>
                        <a:pt x="126" y="28"/>
                        <a:pt x="126" y="28"/>
                        <a:pt x="127" y="28"/>
                      </a:cubicBezTo>
                      <a:cubicBezTo>
                        <a:pt x="196" y="62"/>
                        <a:pt x="196" y="62"/>
                        <a:pt x="196" y="62"/>
                      </a:cubicBezTo>
                      <a:cubicBezTo>
                        <a:pt x="246" y="35"/>
                        <a:pt x="246" y="35"/>
                        <a:pt x="246" y="35"/>
                      </a:cubicBezTo>
                      <a:cubicBezTo>
                        <a:pt x="229" y="3"/>
                        <a:pt x="229" y="3"/>
                        <a:pt x="229" y="3"/>
                      </a:cubicBezTo>
                      <a:cubicBezTo>
                        <a:pt x="228" y="2"/>
                        <a:pt x="229" y="1"/>
                        <a:pt x="229" y="1"/>
                      </a:cubicBezTo>
                      <a:cubicBezTo>
                        <a:pt x="230" y="0"/>
                        <a:pt x="231" y="0"/>
                        <a:pt x="232" y="1"/>
                      </a:cubicBezTo>
                      <a:cubicBezTo>
                        <a:pt x="250" y="35"/>
                        <a:pt x="250" y="35"/>
                        <a:pt x="250" y="35"/>
                      </a:cubicBezTo>
                      <a:cubicBezTo>
                        <a:pt x="250" y="35"/>
                        <a:pt x="250" y="36"/>
                        <a:pt x="250" y="36"/>
                      </a:cubicBezTo>
                      <a:cubicBezTo>
                        <a:pt x="250" y="37"/>
                        <a:pt x="250" y="37"/>
                        <a:pt x="249" y="37"/>
                      </a:cubicBezTo>
                      <a:cubicBezTo>
                        <a:pt x="196" y="65"/>
                        <a:pt x="196" y="65"/>
                        <a:pt x="196" y="65"/>
                      </a:cubicBezTo>
                      <a:cubicBezTo>
                        <a:pt x="196" y="66"/>
                        <a:pt x="196" y="66"/>
                        <a:pt x="196" y="66"/>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31" name="Freeform 18"/>
                <p:cNvSpPr>
                  <a:spLocks/>
                </p:cNvSpPr>
                <p:nvPr/>
              </p:nvSpPr>
              <p:spPr bwMode="auto">
                <a:xfrm>
                  <a:off x="2427288" y="5772150"/>
                  <a:ext cx="512763" cy="131763"/>
                </a:xfrm>
                <a:custGeom>
                  <a:avLst/>
                  <a:gdLst/>
                  <a:ahLst/>
                  <a:cxnLst>
                    <a:cxn ang="0">
                      <a:pos x="135" y="35"/>
                    </a:cxn>
                    <a:cxn ang="0">
                      <a:pos x="135" y="35"/>
                    </a:cxn>
                    <a:cxn ang="0">
                      <a:pos x="84" y="3"/>
                    </a:cxn>
                    <a:cxn ang="0">
                      <a:pos x="32" y="35"/>
                    </a:cxn>
                    <a:cxn ang="0">
                      <a:pos x="30" y="34"/>
                    </a:cxn>
                    <a:cxn ang="0">
                      <a:pos x="1" y="8"/>
                    </a:cxn>
                    <a:cxn ang="0">
                      <a:pos x="0" y="6"/>
                    </a:cxn>
                    <a:cxn ang="0">
                      <a:pos x="3" y="6"/>
                    </a:cxn>
                    <a:cxn ang="0">
                      <a:pos x="32" y="31"/>
                    </a:cxn>
                    <a:cxn ang="0">
                      <a:pos x="83" y="0"/>
                    </a:cxn>
                    <a:cxn ang="0">
                      <a:pos x="85" y="0"/>
                    </a:cxn>
                    <a:cxn ang="0">
                      <a:pos x="136" y="32"/>
                    </a:cxn>
                    <a:cxn ang="0">
                      <a:pos x="137" y="34"/>
                    </a:cxn>
                    <a:cxn ang="0">
                      <a:pos x="135" y="35"/>
                    </a:cxn>
                  </a:cxnLst>
                  <a:rect l="0" t="0" r="r" b="b"/>
                  <a:pathLst>
                    <a:path w="137" h="35">
                      <a:moveTo>
                        <a:pt x="135" y="35"/>
                      </a:moveTo>
                      <a:cubicBezTo>
                        <a:pt x="135" y="35"/>
                        <a:pt x="135" y="35"/>
                        <a:pt x="135" y="35"/>
                      </a:cubicBezTo>
                      <a:cubicBezTo>
                        <a:pt x="84" y="3"/>
                        <a:pt x="84" y="3"/>
                        <a:pt x="84" y="3"/>
                      </a:cubicBezTo>
                      <a:cubicBezTo>
                        <a:pt x="32" y="35"/>
                        <a:pt x="32" y="35"/>
                        <a:pt x="32" y="35"/>
                      </a:cubicBezTo>
                      <a:cubicBezTo>
                        <a:pt x="32" y="35"/>
                        <a:pt x="31" y="35"/>
                        <a:pt x="30" y="34"/>
                      </a:cubicBezTo>
                      <a:cubicBezTo>
                        <a:pt x="1" y="8"/>
                        <a:pt x="1" y="8"/>
                        <a:pt x="1" y="8"/>
                      </a:cubicBezTo>
                      <a:cubicBezTo>
                        <a:pt x="0" y="7"/>
                        <a:pt x="0" y="7"/>
                        <a:pt x="0" y="6"/>
                      </a:cubicBezTo>
                      <a:cubicBezTo>
                        <a:pt x="1" y="5"/>
                        <a:pt x="2" y="5"/>
                        <a:pt x="3" y="6"/>
                      </a:cubicBezTo>
                      <a:cubicBezTo>
                        <a:pt x="32" y="31"/>
                        <a:pt x="32" y="31"/>
                        <a:pt x="32" y="31"/>
                      </a:cubicBezTo>
                      <a:cubicBezTo>
                        <a:pt x="83" y="0"/>
                        <a:pt x="83" y="0"/>
                        <a:pt x="83" y="0"/>
                      </a:cubicBezTo>
                      <a:cubicBezTo>
                        <a:pt x="84" y="0"/>
                        <a:pt x="84" y="0"/>
                        <a:pt x="85" y="0"/>
                      </a:cubicBezTo>
                      <a:cubicBezTo>
                        <a:pt x="136" y="32"/>
                        <a:pt x="136" y="32"/>
                        <a:pt x="136" y="32"/>
                      </a:cubicBezTo>
                      <a:cubicBezTo>
                        <a:pt x="137" y="32"/>
                        <a:pt x="137" y="33"/>
                        <a:pt x="137" y="34"/>
                      </a:cubicBezTo>
                      <a:cubicBezTo>
                        <a:pt x="136" y="35"/>
                        <a:pt x="136" y="35"/>
                        <a:pt x="135" y="3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32" name="Freeform 19"/>
                <p:cNvSpPr>
                  <a:spLocks/>
                </p:cNvSpPr>
                <p:nvPr/>
              </p:nvSpPr>
              <p:spPr bwMode="auto">
                <a:xfrm>
                  <a:off x="2474913" y="5892800"/>
                  <a:ext cx="74613" cy="327025"/>
                </a:xfrm>
                <a:custGeom>
                  <a:avLst/>
                  <a:gdLst/>
                  <a:ahLst/>
                  <a:cxnLst>
                    <a:cxn ang="0">
                      <a:pos x="2" y="87"/>
                    </a:cxn>
                    <a:cxn ang="0">
                      <a:pos x="2" y="87"/>
                    </a:cxn>
                    <a:cxn ang="0">
                      <a:pos x="1" y="85"/>
                    </a:cxn>
                    <a:cxn ang="0">
                      <a:pos x="17" y="1"/>
                    </a:cxn>
                    <a:cxn ang="0">
                      <a:pos x="19" y="0"/>
                    </a:cxn>
                    <a:cxn ang="0">
                      <a:pos x="20" y="2"/>
                    </a:cxn>
                    <a:cxn ang="0">
                      <a:pos x="4" y="85"/>
                    </a:cxn>
                    <a:cxn ang="0">
                      <a:pos x="2" y="87"/>
                    </a:cxn>
                  </a:cxnLst>
                  <a:rect l="0" t="0" r="r" b="b"/>
                  <a:pathLst>
                    <a:path w="20" h="87">
                      <a:moveTo>
                        <a:pt x="2" y="87"/>
                      </a:moveTo>
                      <a:cubicBezTo>
                        <a:pt x="2" y="87"/>
                        <a:pt x="2" y="87"/>
                        <a:pt x="2" y="87"/>
                      </a:cubicBezTo>
                      <a:cubicBezTo>
                        <a:pt x="1" y="86"/>
                        <a:pt x="0" y="86"/>
                        <a:pt x="1" y="85"/>
                      </a:cubicBezTo>
                      <a:cubicBezTo>
                        <a:pt x="17" y="1"/>
                        <a:pt x="17" y="1"/>
                        <a:pt x="17" y="1"/>
                      </a:cubicBezTo>
                      <a:cubicBezTo>
                        <a:pt x="17" y="0"/>
                        <a:pt x="18" y="0"/>
                        <a:pt x="19" y="0"/>
                      </a:cubicBezTo>
                      <a:cubicBezTo>
                        <a:pt x="19" y="0"/>
                        <a:pt x="20" y="1"/>
                        <a:pt x="20" y="2"/>
                      </a:cubicBezTo>
                      <a:cubicBezTo>
                        <a:pt x="4" y="85"/>
                        <a:pt x="4" y="85"/>
                        <a:pt x="4" y="85"/>
                      </a:cubicBezTo>
                      <a:cubicBezTo>
                        <a:pt x="3" y="86"/>
                        <a:pt x="3" y="87"/>
                        <a:pt x="2" y="8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33" name="Freeform 20"/>
                <p:cNvSpPr>
                  <a:spLocks/>
                </p:cNvSpPr>
                <p:nvPr/>
              </p:nvSpPr>
              <p:spPr bwMode="auto">
                <a:xfrm>
                  <a:off x="2738438" y="5772150"/>
                  <a:ext cx="11113" cy="315913"/>
                </a:xfrm>
                <a:custGeom>
                  <a:avLst/>
                  <a:gdLst/>
                  <a:ahLst/>
                  <a:cxnLst>
                    <a:cxn ang="0">
                      <a:pos x="1" y="84"/>
                    </a:cxn>
                    <a:cxn ang="0">
                      <a:pos x="0" y="83"/>
                    </a:cxn>
                    <a:cxn ang="0">
                      <a:pos x="0" y="1"/>
                    </a:cxn>
                    <a:cxn ang="0">
                      <a:pos x="1" y="0"/>
                    </a:cxn>
                    <a:cxn ang="0">
                      <a:pos x="3" y="1"/>
                    </a:cxn>
                    <a:cxn ang="0">
                      <a:pos x="3" y="83"/>
                    </a:cxn>
                    <a:cxn ang="0">
                      <a:pos x="1" y="84"/>
                    </a:cxn>
                  </a:cxnLst>
                  <a:rect l="0" t="0" r="r" b="b"/>
                  <a:pathLst>
                    <a:path w="3" h="84">
                      <a:moveTo>
                        <a:pt x="1" y="84"/>
                      </a:moveTo>
                      <a:cubicBezTo>
                        <a:pt x="0" y="84"/>
                        <a:pt x="0" y="83"/>
                        <a:pt x="0" y="83"/>
                      </a:cubicBezTo>
                      <a:cubicBezTo>
                        <a:pt x="0" y="1"/>
                        <a:pt x="0" y="1"/>
                        <a:pt x="0" y="1"/>
                      </a:cubicBezTo>
                      <a:cubicBezTo>
                        <a:pt x="0" y="1"/>
                        <a:pt x="0" y="0"/>
                        <a:pt x="1" y="0"/>
                      </a:cubicBezTo>
                      <a:cubicBezTo>
                        <a:pt x="2" y="0"/>
                        <a:pt x="3" y="1"/>
                        <a:pt x="3" y="1"/>
                      </a:cubicBezTo>
                      <a:cubicBezTo>
                        <a:pt x="3" y="83"/>
                        <a:pt x="3" y="83"/>
                        <a:pt x="3" y="83"/>
                      </a:cubicBezTo>
                      <a:cubicBezTo>
                        <a:pt x="3" y="83"/>
                        <a:pt x="2" y="84"/>
                        <a:pt x="1" y="8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34" name="Freeform 21"/>
                <p:cNvSpPr>
                  <a:spLocks/>
                </p:cNvSpPr>
                <p:nvPr/>
              </p:nvSpPr>
              <p:spPr bwMode="auto">
                <a:xfrm>
                  <a:off x="2928938" y="5892800"/>
                  <a:ext cx="77788" cy="327025"/>
                </a:xfrm>
                <a:custGeom>
                  <a:avLst/>
                  <a:gdLst/>
                  <a:ahLst/>
                  <a:cxnLst>
                    <a:cxn ang="0">
                      <a:pos x="20" y="87"/>
                    </a:cxn>
                    <a:cxn ang="0">
                      <a:pos x="18" y="85"/>
                    </a:cxn>
                    <a:cxn ang="0">
                      <a:pos x="0" y="2"/>
                    </a:cxn>
                    <a:cxn ang="0">
                      <a:pos x="1" y="0"/>
                    </a:cxn>
                    <a:cxn ang="0">
                      <a:pos x="3" y="1"/>
                    </a:cxn>
                    <a:cxn ang="0">
                      <a:pos x="21" y="85"/>
                    </a:cxn>
                    <a:cxn ang="0">
                      <a:pos x="20" y="87"/>
                    </a:cxn>
                    <a:cxn ang="0">
                      <a:pos x="20" y="87"/>
                    </a:cxn>
                  </a:cxnLst>
                  <a:rect l="0" t="0" r="r" b="b"/>
                  <a:pathLst>
                    <a:path w="21" h="87">
                      <a:moveTo>
                        <a:pt x="20" y="87"/>
                      </a:moveTo>
                      <a:cubicBezTo>
                        <a:pt x="19" y="87"/>
                        <a:pt x="18" y="86"/>
                        <a:pt x="18" y="85"/>
                      </a:cubicBezTo>
                      <a:cubicBezTo>
                        <a:pt x="0" y="2"/>
                        <a:pt x="0" y="2"/>
                        <a:pt x="0" y="2"/>
                      </a:cubicBezTo>
                      <a:cubicBezTo>
                        <a:pt x="0" y="1"/>
                        <a:pt x="0" y="0"/>
                        <a:pt x="1" y="0"/>
                      </a:cubicBezTo>
                      <a:cubicBezTo>
                        <a:pt x="2" y="0"/>
                        <a:pt x="3" y="0"/>
                        <a:pt x="3" y="1"/>
                      </a:cubicBezTo>
                      <a:cubicBezTo>
                        <a:pt x="21" y="85"/>
                        <a:pt x="21" y="85"/>
                        <a:pt x="21" y="85"/>
                      </a:cubicBezTo>
                      <a:cubicBezTo>
                        <a:pt x="21" y="86"/>
                        <a:pt x="21" y="86"/>
                        <a:pt x="20" y="87"/>
                      </a:cubicBezTo>
                      <a:cubicBezTo>
                        <a:pt x="20" y="87"/>
                        <a:pt x="20" y="87"/>
                        <a:pt x="20" y="8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grpSp>
        </p:grpSp>
      </p:grpSp>
      <p:grpSp>
        <p:nvGrpSpPr>
          <p:cNvPr id="21" name="组合 20"/>
          <p:cNvGrpSpPr/>
          <p:nvPr/>
        </p:nvGrpSpPr>
        <p:grpSpPr>
          <a:xfrm>
            <a:off x="5929950" y="2101937"/>
            <a:ext cx="2737448" cy="1541027"/>
            <a:chOff x="5923475" y="2330537"/>
            <a:chExt cx="2737448" cy="1541027"/>
          </a:xfrm>
        </p:grpSpPr>
        <p:sp>
          <p:nvSpPr>
            <p:cNvPr id="36" name="矩形 35"/>
            <p:cNvSpPr/>
            <p:nvPr/>
          </p:nvSpPr>
          <p:spPr>
            <a:xfrm>
              <a:off x="5923475" y="3502232"/>
              <a:ext cx="2737448" cy="369332"/>
            </a:xfrm>
            <a:prstGeom prst="rect">
              <a:avLst/>
            </a:prstGeom>
          </p:spPr>
          <p:txBody>
            <a:bodyPr wrap="square" anchor="ctr">
              <a:spAutoFit/>
            </a:bodyPr>
            <a:lstStyle/>
            <a:p>
              <a:pPr algn="ctr" defTabSz="1219170"/>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Smart logistics</a:t>
              </a:r>
            </a:p>
          </p:txBody>
        </p:sp>
        <p:pic>
          <p:nvPicPr>
            <p:cNvPr id="73" name="Picture 7" descr="C:\Users\Administrator\Desktop\郭平\圈.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49621"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p:cNvGrpSpPr/>
          <p:nvPr/>
        </p:nvGrpSpPr>
        <p:grpSpPr>
          <a:xfrm>
            <a:off x="8729840" y="2101937"/>
            <a:ext cx="1761123" cy="1541027"/>
            <a:chOff x="8752700" y="2330537"/>
            <a:chExt cx="1761123" cy="1541027"/>
          </a:xfrm>
        </p:grpSpPr>
        <p:sp>
          <p:nvSpPr>
            <p:cNvPr id="53" name="矩形 52"/>
            <p:cNvSpPr/>
            <p:nvPr/>
          </p:nvSpPr>
          <p:spPr>
            <a:xfrm>
              <a:off x="8752700" y="3502232"/>
              <a:ext cx="1761123" cy="369332"/>
            </a:xfrm>
            <a:prstGeom prst="rect">
              <a:avLst/>
            </a:prstGeom>
          </p:spPr>
          <p:txBody>
            <a:bodyPr wrap="none" anchor="ctr">
              <a:spAutoFit/>
            </a:bodyPr>
            <a:lstStyle/>
            <a:p>
              <a:pPr algn="ctr" defTabSz="1219170"/>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Smart Campus</a:t>
              </a:r>
            </a:p>
          </p:txBody>
        </p:sp>
        <p:grpSp>
          <p:nvGrpSpPr>
            <p:cNvPr id="15" name="组合 14"/>
            <p:cNvGrpSpPr/>
            <p:nvPr/>
          </p:nvGrpSpPr>
          <p:grpSpPr>
            <a:xfrm>
              <a:off x="9090680" y="2330537"/>
              <a:ext cx="1085156" cy="1106138"/>
              <a:chOff x="9034810" y="2330537"/>
              <a:chExt cx="1085156" cy="1106138"/>
            </a:xfrm>
          </p:grpSpPr>
          <p:pic>
            <p:nvPicPr>
              <p:cNvPr id="74" name="Picture 7" descr="C:\Users\Administrator\Desktop\郭平\圈.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3481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组合 53"/>
              <p:cNvGrpSpPr/>
              <p:nvPr/>
            </p:nvGrpSpPr>
            <p:grpSpPr>
              <a:xfrm>
                <a:off x="9321673" y="2613807"/>
                <a:ext cx="511430" cy="539598"/>
                <a:chOff x="5745163" y="5146675"/>
                <a:chExt cx="922337" cy="973137"/>
              </a:xfrm>
              <a:solidFill>
                <a:schemeClr val="bg1"/>
              </a:solidFill>
            </p:grpSpPr>
            <p:sp>
              <p:nvSpPr>
                <p:cNvPr id="55" name="Freeform 42"/>
                <p:cNvSpPr>
                  <a:spLocks/>
                </p:cNvSpPr>
                <p:nvPr/>
              </p:nvSpPr>
              <p:spPr bwMode="auto">
                <a:xfrm>
                  <a:off x="5745163" y="6026150"/>
                  <a:ext cx="223837" cy="93662"/>
                </a:xfrm>
                <a:custGeom>
                  <a:avLst/>
                  <a:gdLst/>
                  <a:ahLst/>
                  <a:cxnLst>
                    <a:cxn ang="0">
                      <a:pos x="25" y="0"/>
                    </a:cxn>
                    <a:cxn ang="0">
                      <a:pos x="25" y="0"/>
                    </a:cxn>
                    <a:cxn ang="0">
                      <a:pos x="27" y="0"/>
                    </a:cxn>
                    <a:cxn ang="0">
                      <a:pos x="27" y="0"/>
                    </a:cxn>
                    <a:cxn ang="0">
                      <a:pos x="30" y="0"/>
                    </a:cxn>
                    <a:cxn ang="0">
                      <a:pos x="33" y="0"/>
                    </a:cxn>
                    <a:cxn ang="0">
                      <a:pos x="34" y="0"/>
                    </a:cxn>
                    <a:cxn ang="0">
                      <a:pos x="36" y="0"/>
                    </a:cxn>
                    <a:cxn ang="0">
                      <a:pos x="37" y="1"/>
                    </a:cxn>
                    <a:cxn ang="0">
                      <a:pos x="38" y="1"/>
                    </a:cxn>
                    <a:cxn ang="0">
                      <a:pos x="40" y="1"/>
                    </a:cxn>
                    <a:cxn ang="0">
                      <a:pos x="41" y="2"/>
                    </a:cxn>
                    <a:cxn ang="0">
                      <a:pos x="42" y="3"/>
                    </a:cxn>
                    <a:cxn ang="0">
                      <a:pos x="44" y="3"/>
                    </a:cxn>
                    <a:cxn ang="0">
                      <a:pos x="45" y="4"/>
                    </a:cxn>
                    <a:cxn ang="0">
                      <a:pos x="46" y="5"/>
                    </a:cxn>
                    <a:cxn ang="0">
                      <a:pos x="47" y="5"/>
                    </a:cxn>
                    <a:cxn ang="0">
                      <a:pos x="48" y="6"/>
                    </a:cxn>
                    <a:cxn ang="0">
                      <a:pos x="49" y="7"/>
                    </a:cxn>
                    <a:cxn ang="0">
                      <a:pos x="51" y="8"/>
                    </a:cxn>
                    <a:cxn ang="0">
                      <a:pos x="51" y="9"/>
                    </a:cxn>
                    <a:cxn ang="0">
                      <a:pos x="52" y="10"/>
                    </a:cxn>
                    <a:cxn ang="0">
                      <a:pos x="53" y="11"/>
                    </a:cxn>
                    <a:cxn ang="0">
                      <a:pos x="54" y="13"/>
                    </a:cxn>
                    <a:cxn ang="0">
                      <a:pos x="55" y="13"/>
                    </a:cxn>
                    <a:cxn ang="0">
                      <a:pos x="56" y="16"/>
                    </a:cxn>
                    <a:cxn ang="0">
                      <a:pos x="57" y="16"/>
                    </a:cxn>
                    <a:cxn ang="0">
                      <a:pos x="58" y="18"/>
                    </a:cxn>
                    <a:cxn ang="0">
                      <a:pos x="58" y="19"/>
                    </a:cxn>
                    <a:cxn ang="0">
                      <a:pos x="59" y="21"/>
                    </a:cxn>
                    <a:cxn ang="0">
                      <a:pos x="59" y="22"/>
                    </a:cxn>
                    <a:cxn ang="0">
                      <a:pos x="59" y="24"/>
                    </a:cxn>
                    <a:cxn ang="0">
                      <a:pos x="60" y="25"/>
                    </a:cxn>
                    <a:cxn ang="0">
                      <a:pos x="60" y="25"/>
                    </a:cxn>
                    <a:cxn ang="0">
                      <a:pos x="51" y="25"/>
                    </a:cxn>
                    <a:cxn ang="0">
                      <a:pos x="30" y="8"/>
                    </a:cxn>
                    <a:cxn ang="0">
                      <a:pos x="23" y="10"/>
                    </a:cxn>
                    <a:cxn ang="0">
                      <a:pos x="22" y="10"/>
                    </a:cxn>
                    <a:cxn ang="0">
                      <a:pos x="9" y="25"/>
                    </a:cxn>
                    <a:cxn ang="0">
                      <a:pos x="0" y="25"/>
                    </a:cxn>
                    <a:cxn ang="0">
                      <a:pos x="19" y="2"/>
                    </a:cxn>
                    <a:cxn ang="0">
                      <a:pos x="25" y="0"/>
                    </a:cxn>
                  </a:cxnLst>
                  <a:rect l="0" t="0" r="r" b="b"/>
                  <a:pathLst>
                    <a:path w="60" h="25">
                      <a:moveTo>
                        <a:pt x="25" y="0"/>
                      </a:moveTo>
                      <a:cubicBezTo>
                        <a:pt x="25" y="0"/>
                        <a:pt x="25" y="0"/>
                        <a:pt x="25" y="0"/>
                      </a:cubicBezTo>
                      <a:cubicBezTo>
                        <a:pt x="26" y="0"/>
                        <a:pt x="26" y="0"/>
                        <a:pt x="27" y="0"/>
                      </a:cubicBezTo>
                      <a:cubicBezTo>
                        <a:pt x="27" y="0"/>
                        <a:pt x="27" y="0"/>
                        <a:pt x="27" y="0"/>
                      </a:cubicBezTo>
                      <a:cubicBezTo>
                        <a:pt x="28" y="0"/>
                        <a:pt x="29" y="0"/>
                        <a:pt x="30" y="0"/>
                      </a:cubicBezTo>
                      <a:cubicBezTo>
                        <a:pt x="31" y="0"/>
                        <a:pt x="32" y="0"/>
                        <a:pt x="33" y="0"/>
                      </a:cubicBezTo>
                      <a:cubicBezTo>
                        <a:pt x="33" y="0"/>
                        <a:pt x="33" y="0"/>
                        <a:pt x="34" y="0"/>
                      </a:cubicBezTo>
                      <a:cubicBezTo>
                        <a:pt x="34" y="0"/>
                        <a:pt x="35" y="0"/>
                        <a:pt x="36" y="0"/>
                      </a:cubicBezTo>
                      <a:cubicBezTo>
                        <a:pt x="36" y="0"/>
                        <a:pt x="36" y="1"/>
                        <a:pt x="37" y="1"/>
                      </a:cubicBezTo>
                      <a:cubicBezTo>
                        <a:pt x="37" y="1"/>
                        <a:pt x="38" y="1"/>
                        <a:pt x="38" y="1"/>
                      </a:cubicBezTo>
                      <a:cubicBezTo>
                        <a:pt x="39" y="1"/>
                        <a:pt x="39" y="1"/>
                        <a:pt x="40" y="1"/>
                      </a:cubicBezTo>
                      <a:cubicBezTo>
                        <a:pt x="40" y="2"/>
                        <a:pt x="41" y="2"/>
                        <a:pt x="41" y="2"/>
                      </a:cubicBezTo>
                      <a:cubicBezTo>
                        <a:pt x="42" y="2"/>
                        <a:pt x="42" y="2"/>
                        <a:pt x="42" y="3"/>
                      </a:cubicBezTo>
                      <a:cubicBezTo>
                        <a:pt x="43" y="3"/>
                        <a:pt x="43" y="3"/>
                        <a:pt x="44" y="3"/>
                      </a:cubicBezTo>
                      <a:cubicBezTo>
                        <a:pt x="44" y="3"/>
                        <a:pt x="44" y="4"/>
                        <a:pt x="45" y="4"/>
                      </a:cubicBezTo>
                      <a:cubicBezTo>
                        <a:pt x="45" y="4"/>
                        <a:pt x="46" y="4"/>
                        <a:pt x="46" y="5"/>
                      </a:cubicBezTo>
                      <a:cubicBezTo>
                        <a:pt x="46" y="5"/>
                        <a:pt x="47" y="5"/>
                        <a:pt x="47" y="5"/>
                      </a:cubicBezTo>
                      <a:cubicBezTo>
                        <a:pt x="48" y="6"/>
                        <a:pt x="48" y="6"/>
                        <a:pt x="48" y="6"/>
                      </a:cubicBezTo>
                      <a:cubicBezTo>
                        <a:pt x="49" y="7"/>
                        <a:pt x="49" y="7"/>
                        <a:pt x="49" y="7"/>
                      </a:cubicBezTo>
                      <a:cubicBezTo>
                        <a:pt x="50" y="7"/>
                        <a:pt x="50" y="8"/>
                        <a:pt x="51" y="8"/>
                      </a:cubicBezTo>
                      <a:cubicBezTo>
                        <a:pt x="51" y="8"/>
                        <a:pt x="51" y="9"/>
                        <a:pt x="51" y="9"/>
                      </a:cubicBezTo>
                      <a:cubicBezTo>
                        <a:pt x="52" y="9"/>
                        <a:pt x="52" y="10"/>
                        <a:pt x="52" y="10"/>
                      </a:cubicBezTo>
                      <a:cubicBezTo>
                        <a:pt x="53" y="10"/>
                        <a:pt x="53" y="11"/>
                        <a:pt x="53" y="11"/>
                      </a:cubicBezTo>
                      <a:cubicBezTo>
                        <a:pt x="54" y="11"/>
                        <a:pt x="54" y="12"/>
                        <a:pt x="54" y="13"/>
                      </a:cubicBezTo>
                      <a:cubicBezTo>
                        <a:pt x="55" y="13"/>
                        <a:pt x="55" y="13"/>
                        <a:pt x="55" y="13"/>
                      </a:cubicBezTo>
                      <a:cubicBezTo>
                        <a:pt x="55" y="14"/>
                        <a:pt x="56" y="15"/>
                        <a:pt x="56" y="16"/>
                      </a:cubicBezTo>
                      <a:cubicBezTo>
                        <a:pt x="56" y="16"/>
                        <a:pt x="57" y="16"/>
                        <a:pt x="57" y="16"/>
                      </a:cubicBezTo>
                      <a:cubicBezTo>
                        <a:pt x="57" y="17"/>
                        <a:pt x="57" y="18"/>
                        <a:pt x="58" y="18"/>
                      </a:cubicBezTo>
                      <a:cubicBezTo>
                        <a:pt x="58" y="18"/>
                        <a:pt x="58" y="19"/>
                        <a:pt x="58" y="19"/>
                      </a:cubicBezTo>
                      <a:cubicBezTo>
                        <a:pt x="58" y="20"/>
                        <a:pt x="58" y="20"/>
                        <a:pt x="59" y="21"/>
                      </a:cubicBezTo>
                      <a:cubicBezTo>
                        <a:pt x="59" y="21"/>
                        <a:pt x="59" y="21"/>
                        <a:pt x="59" y="22"/>
                      </a:cubicBezTo>
                      <a:cubicBezTo>
                        <a:pt x="59" y="22"/>
                        <a:pt x="59" y="23"/>
                        <a:pt x="59" y="24"/>
                      </a:cubicBezTo>
                      <a:cubicBezTo>
                        <a:pt x="59" y="24"/>
                        <a:pt x="59" y="24"/>
                        <a:pt x="60" y="25"/>
                      </a:cubicBezTo>
                      <a:cubicBezTo>
                        <a:pt x="60" y="25"/>
                        <a:pt x="60" y="25"/>
                        <a:pt x="60" y="25"/>
                      </a:cubicBezTo>
                      <a:cubicBezTo>
                        <a:pt x="51" y="25"/>
                        <a:pt x="51" y="25"/>
                        <a:pt x="51" y="25"/>
                      </a:cubicBezTo>
                      <a:cubicBezTo>
                        <a:pt x="49" y="16"/>
                        <a:pt x="40" y="8"/>
                        <a:pt x="30" y="8"/>
                      </a:cubicBezTo>
                      <a:cubicBezTo>
                        <a:pt x="27" y="8"/>
                        <a:pt x="25" y="9"/>
                        <a:pt x="23" y="10"/>
                      </a:cubicBezTo>
                      <a:cubicBezTo>
                        <a:pt x="23" y="10"/>
                        <a:pt x="23" y="10"/>
                        <a:pt x="22" y="10"/>
                      </a:cubicBezTo>
                      <a:cubicBezTo>
                        <a:pt x="15" y="12"/>
                        <a:pt x="10" y="18"/>
                        <a:pt x="9" y="25"/>
                      </a:cubicBezTo>
                      <a:cubicBezTo>
                        <a:pt x="0" y="25"/>
                        <a:pt x="0" y="25"/>
                        <a:pt x="0" y="25"/>
                      </a:cubicBezTo>
                      <a:cubicBezTo>
                        <a:pt x="2" y="15"/>
                        <a:pt x="9" y="5"/>
                        <a:pt x="19" y="2"/>
                      </a:cubicBezTo>
                      <a:cubicBezTo>
                        <a:pt x="21" y="1"/>
                        <a:pt x="23" y="1"/>
                        <a:pt x="2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56" name="Freeform 43"/>
                <p:cNvSpPr>
                  <a:spLocks/>
                </p:cNvSpPr>
                <p:nvPr/>
              </p:nvSpPr>
              <p:spPr bwMode="auto">
                <a:xfrm>
                  <a:off x="6122988" y="5702300"/>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57" name="Freeform 44"/>
                <p:cNvSpPr>
                  <a:spLocks/>
                </p:cNvSpPr>
                <p:nvPr/>
              </p:nvSpPr>
              <p:spPr bwMode="auto">
                <a:xfrm>
                  <a:off x="6122988" y="5594350"/>
                  <a:ext cx="123825" cy="19050"/>
                </a:xfrm>
                <a:custGeom>
                  <a:avLst/>
                  <a:gdLst/>
                  <a:ahLst/>
                  <a:cxnLst>
                    <a:cxn ang="0">
                      <a:pos x="31" y="5"/>
                    </a:cxn>
                    <a:cxn ang="0">
                      <a:pos x="2" y="5"/>
                    </a:cxn>
                    <a:cxn ang="0">
                      <a:pos x="0" y="2"/>
                    </a:cxn>
                    <a:cxn ang="0">
                      <a:pos x="2" y="0"/>
                    </a:cxn>
                    <a:cxn ang="0">
                      <a:pos x="31" y="0"/>
                    </a:cxn>
                    <a:cxn ang="0">
                      <a:pos x="33" y="2"/>
                    </a:cxn>
                    <a:cxn ang="0">
                      <a:pos x="31" y="5"/>
                    </a:cxn>
                  </a:cxnLst>
                  <a:rect l="0" t="0" r="r" b="b"/>
                  <a:pathLst>
                    <a:path w="33" h="5">
                      <a:moveTo>
                        <a:pt x="31" y="5"/>
                      </a:moveTo>
                      <a:cubicBezTo>
                        <a:pt x="2" y="5"/>
                        <a:pt x="2" y="5"/>
                        <a:pt x="2" y="5"/>
                      </a:cubicBezTo>
                      <a:cubicBezTo>
                        <a:pt x="1" y="5"/>
                        <a:pt x="0" y="4"/>
                        <a:pt x="0" y="2"/>
                      </a:cubicBezTo>
                      <a:cubicBezTo>
                        <a:pt x="0" y="1"/>
                        <a:pt x="1" y="0"/>
                        <a:pt x="2" y="0"/>
                      </a:cubicBezTo>
                      <a:cubicBezTo>
                        <a:pt x="31" y="0"/>
                        <a:pt x="31" y="0"/>
                        <a:pt x="31" y="0"/>
                      </a:cubicBezTo>
                      <a:cubicBezTo>
                        <a:pt x="32" y="0"/>
                        <a:pt x="33" y="1"/>
                        <a:pt x="33" y="2"/>
                      </a:cubicBezTo>
                      <a:cubicBezTo>
                        <a:pt x="33" y="4"/>
                        <a:pt x="32" y="5"/>
                        <a:pt x="31"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58" name="Freeform 45"/>
                <p:cNvSpPr>
                  <a:spLocks/>
                </p:cNvSpPr>
                <p:nvPr/>
              </p:nvSpPr>
              <p:spPr bwMode="auto">
                <a:xfrm>
                  <a:off x="6122988" y="5649912"/>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59" name="Freeform 46"/>
                <p:cNvSpPr>
                  <a:spLocks/>
                </p:cNvSpPr>
                <p:nvPr/>
              </p:nvSpPr>
              <p:spPr bwMode="auto">
                <a:xfrm>
                  <a:off x="6122988" y="5432425"/>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0" name="Freeform 47"/>
                <p:cNvSpPr>
                  <a:spLocks/>
                </p:cNvSpPr>
                <p:nvPr/>
              </p:nvSpPr>
              <p:spPr bwMode="auto">
                <a:xfrm>
                  <a:off x="6122988" y="5484812"/>
                  <a:ext cx="123825" cy="19050"/>
                </a:xfrm>
                <a:custGeom>
                  <a:avLst/>
                  <a:gdLst/>
                  <a:ahLst/>
                  <a:cxnLst>
                    <a:cxn ang="0">
                      <a:pos x="31" y="5"/>
                    </a:cxn>
                    <a:cxn ang="0">
                      <a:pos x="2" y="5"/>
                    </a:cxn>
                    <a:cxn ang="0">
                      <a:pos x="0" y="3"/>
                    </a:cxn>
                    <a:cxn ang="0">
                      <a:pos x="2" y="0"/>
                    </a:cxn>
                    <a:cxn ang="0">
                      <a:pos x="31" y="0"/>
                    </a:cxn>
                    <a:cxn ang="0">
                      <a:pos x="33" y="3"/>
                    </a:cxn>
                    <a:cxn ang="0">
                      <a:pos x="31" y="5"/>
                    </a:cxn>
                  </a:cxnLst>
                  <a:rect l="0" t="0" r="r" b="b"/>
                  <a:pathLst>
                    <a:path w="33" h="5">
                      <a:moveTo>
                        <a:pt x="31" y="5"/>
                      </a:moveTo>
                      <a:cubicBezTo>
                        <a:pt x="2" y="5"/>
                        <a:pt x="2" y="5"/>
                        <a:pt x="2" y="5"/>
                      </a:cubicBezTo>
                      <a:cubicBezTo>
                        <a:pt x="1" y="5"/>
                        <a:pt x="0" y="4"/>
                        <a:pt x="0" y="3"/>
                      </a:cubicBezTo>
                      <a:cubicBezTo>
                        <a:pt x="0" y="1"/>
                        <a:pt x="1" y="0"/>
                        <a:pt x="2" y="0"/>
                      </a:cubicBezTo>
                      <a:cubicBezTo>
                        <a:pt x="31" y="0"/>
                        <a:pt x="31" y="0"/>
                        <a:pt x="31" y="0"/>
                      </a:cubicBezTo>
                      <a:cubicBezTo>
                        <a:pt x="32" y="0"/>
                        <a:pt x="33" y="1"/>
                        <a:pt x="33" y="3"/>
                      </a:cubicBezTo>
                      <a:cubicBezTo>
                        <a:pt x="33" y="4"/>
                        <a:pt x="32" y="5"/>
                        <a:pt x="31" y="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1" name="Freeform 48"/>
                <p:cNvSpPr>
                  <a:spLocks/>
                </p:cNvSpPr>
                <p:nvPr/>
              </p:nvSpPr>
              <p:spPr bwMode="auto">
                <a:xfrm>
                  <a:off x="6122988" y="5380037"/>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2" name="Freeform 49"/>
                <p:cNvSpPr>
                  <a:spLocks/>
                </p:cNvSpPr>
                <p:nvPr/>
              </p:nvSpPr>
              <p:spPr bwMode="auto">
                <a:xfrm>
                  <a:off x="6122988" y="5541962"/>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3" name="Freeform 50"/>
                <p:cNvSpPr>
                  <a:spLocks noEditPoints="1"/>
                </p:cNvSpPr>
                <p:nvPr/>
              </p:nvSpPr>
              <p:spPr bwMode="auto">
                <a:xfrm>
                  <a:off x="5853113" y="5856287"/>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2"/>
                    </a:cxn>
                    <a:cxn ang="0">
                      <a:pos x="4" y="12"/>
                    </a:cxn>
                    <a:cxn ang="0">
                      <a:pos x="4" y="4"/>
                    </a:cxn>
                    <a:cxn ang="0">
                      <a:pos x="34" y="4"/>
                    </a:cxn>
                    <a:cxn ang="0">
                      <a:pos x="34" y="12"/>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2"/>
                      </a:moveTo>
                      <a:cubicBezTo>
                        <a:pt x="4" y="12"/>
                        <a:pt x="4" y="12"/>
                        <a:pt x="4" y="12"/>
                      </a:cubicBezTo>
                      <a:cubicBezTo>
                        <a:pt x="4" y="4"/>
                        <a:pt x="4" y="4"/>
                        <a:pt x="4" y="4"/>
                      </a:cubicBezTo>
                      <a:cubicBezTo>
                        <a:pt x="34" y="4"/>
                        <a:pt x="34" y="4"/>
                        <a:pt x="34" y="4"/>
                      </a:cubicBezTo>
                      <a:lnTo>
                        <a:pt x="34" y="1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4" name="Freeform 51"/>
                <p:cNvSpPr>
                  <a:spLocks noEditPoints="1"/>
                </p:cNvSpPr>
                <p:nvPr/>
              </p:nvSpPr>
              <p:spPr bwMode="auto">
                <a:xfrm>
                  <a:off x="5853113" y="5762625"/>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5" name="Freeform 52"/>
                <p:cNvSpPr>
                  <a:spLocks/>
                </p:cNvSpPr>
                <p:nvPr/>
              </p:nvSpPr>
              <p:spPr bwMode="auto">
                <a:xfrm>
                  <a:off x="6045200" y="5988050"/>
                  <a:ext cx="33337" cy="131762"/>
                </a:xfrm>
                <a:custGeom>
                  <a:avLst/>
                  <a:gdLst/>
                  <a:ahLst/>
                  <a:cxnLst>
                    <a:cxn ang="0">
                      <a:pos x="5" y="0"/>
                    </a:cxn>
                    <a:cxn ang="0">
                      <a:pos x="9" y="4"/>
                    </a:cxn>
                    <a:cxn ang="0">
                      <a:pos x="9" y="35"/>
                    </a:cxn>
                    <a:cxn ang="0">
                      <a:pos x="0" y="35"/>
                    </a:cxn>
                    <a:cxn ang="0">
                      <a:pos x="0" y="4"/>
                    </a:cxn>
                    <a:cxn ang="0">
                      <a:pos x="5" y="0"/>
                    </a:cxn>
                  </a:cxnLst>
                  <a:rect l="0" t="0" r="r" b="b"/>
                  <a:pathLst>
                    <a:path w="9" h="35">
                      <a:moveTo>
                        <a:pt x="5" y="0"/>
                      </a:moveTo>
                      <a:cubicBezTo>
                        <a:pt x="7" y="0"/>
                        <a:pt x="9" y="2"/>
                        <a:pt x="9" y="4"/>
                      </a:cubicBezTo>
                      <a:cubicBezTo>
                        <a:pt x="9" y="35"/>
                        <a:pt x="9" y="35"/>
                        <a:pt x="9" y="35"/>
                      </a:cubicBezTo>
                      <a:cubicBezTo>
                        <a:pt x="0" y="35"/>
                        <a:pt x="0" y="35"/>
                        <a:pt x="0" y="35"/>
                      </a:cubicBezTo>
                      <a:cubicBezTo>
                        <a:pt x="0" y="4"/>
                        <a:pt x="0" y="4"/>
                        <a:pt x="0" y="4"/>
                      </a:cubicBezTo>
                      <a:cubicBezTo>
                        <a:pt x="0" y="2"/>
                        <a:pt x="2" y="0"/>
                        <a:pt x="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6" name="Freeform 53"/>
                <p:cNvSpPr>
                  <a:spLocks/>
                </p:cNvSpPr>
                <p:nvPr/>
              </p:nvSpPr>
              <p:spPr bwMode="auto">
                <a:xfrm>
                  <a:off x="6122988" y="5759450"/>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0"/>
                        <a:pt x="1" y="0"/>
                        <a:pt x="2" y="0"/>
                      </a:cubicBezTo>
                      <a:cubicBezTo>
                        <a:pt x="31" y="0"/>
                        <a:pt x="31" y="0"/>
                        <a:pt x="31" y="0"/>
                      </a:cubicBezTo>
                      <a:cubicBezTo>
                        <a:pt x="32" y="0"/>
                        <a:pt x="33" y="0"/>
                        <a:pt x="33" y="2"/>
                      </a:cubicBezTo>
                      <a:cubicBezTo>
                        <a:pt x="33" y="3"/>
                        <a:pt x="32" y="4"/>
                        <a:pt x="3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7" name="Freeform 54"/>
                <p:cNvSpPr>
                  <a:spLocks noEditPoints="1"/>
                </p:cNvSpPr>
                <p:nvPr/>
              </p:nvSpPr>
              <p:spPr bwMode="auto">
                <a:xfrm>
                  <a:off x="5853113" y="5575300"/>
                  <a:ext cx="142875" cy="55562"/>
                </a:xfrm>
                <a:custGeom>
                  <a:avLst/>
                  <a:gdLst/>
                  <a:ahLst/>
                  <a:cxnLst>
                    <a:cxn ang="0">
                      <a:pos x="38" y="13"/>
                    </a:cxn>
                    <a:cxn ang="0">
                      <a:pos x="38" y="2"/>
                    </a:cxn>
                    <a:cxn ang="0">
                      <a:pos x="36" y="0"/>
                    </a:cxn>
                    <a:cxn ang="0">
                      <a:pos x="2" y="0"/>
                    </a:cxn>
                    <a:cxn ang="0">
                      <a:pos x="0" y="2"/>
                    </a:cxn>
                    <a:cxn ang="0">
                      <a:pos x="0" y="13"/>
                    </a:cxn>
                    <a:cxn ang="0">
                      <a:pos x="2" y="15"/>
                    </a:cxn>
                    <a:cxn ang="0">
                      <a:pos x="36" y="15"/>
                    </a:cxn>
                    <a:cxn ang="0">
                      <a:pos x="38" y="13"/>
                    </a:cxn>
                    <a:cxn ang="0">
                      <a:pos x="34" y="11"/>
                    </a:cxn>
                    <a:cxn ang="0">
                      <a:pos x="4" y="11"/>
                    </a:cxn>
                    <a:cxn ang="0">
                      <a:pos x="4" y="4"/>
                    </a:cxn>
                    <a:cxn ang="0">
                      <a:pos x="34" y="4"/>
                    </a:cxn>
                    <a:cxn ang="0">
                      <a:pos x="34" y="11"/>
                    </a:cxn>
                  </a:cxnLst>
                  <a:rect l="0" t="0" r="r" b="b"/>
                  <a:pathLst>
                    <a:path w="38" h="15">
                      <a:moveTo>
                        <a:pt x="38" y="13"/>
                      </a:moveTo>
                      <a:cubicBezTo>
                        <a:pt x="38" y="2"/>
                        <a:pt x="38" y="2"/>
                        <a:pt x="38" y="2"/>
                      </a:cubicBezTo>
                      <a:cubicBezTo>
                        <a:pt x="38" y="1"/>
                        <a:pt x="38" y="0"/>
                        <a:pt x="36" y="0"/>
                      </a:cubicBezTo>
                      <a:cubicBezTo>
                        <a:pt x="2" y="0"/>
                        <a:pt x="2" y="0"/>
                        <a:pt x="2" y="0"/>
                      </a:cubicBezTo>
                      <a:cubicBezTo>
                        <a:pt x="1" y="0"/>
                        <a:pt x="0" y="1"/>
                        <a:pt x="0" y="2"/>
                      </a:cubicBezTo>
                      <a:cubicBezTo>
                        <a:pt x="0" y="13"/>
                        <a:pt x="0" y="13"/>
                        <a:pt x="0" y="13"/>
                      </a:cubicBezTo>
                      <a:cubicBezTo>
                        <a:pt x="0" y="14"/>
                        <a:pt x="1" y="15"/>
                        <a:pt x="2" y="15"/>
                      </a:cubicBezTo>
                      <a:cubicBezTo>
                        <a:pt x="36" y="15"/>
                        <a:pt x="36" y="15"/>
                        <a:pt x="36" y="15"/>
                      </a:cubicBezTo>
                      <a:cubicBezTo>
                        <a:pt x="38" y="15"/>
                        <a:pt x="38" y="14"/>
                        <a:pt x="38" y="13"/>
                      </a:cubicBez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8" name="Freeform 55"/>
                <p:cNvSpPr>
                  <a:spLocks noEditPoints="1"/>
                </p:cNvSpPr>
                <p:nvPr/>
              </p:nvSpPr>
              <p:spPr bwMode="auto">
                <a:xfrm>
                  <a:off x="5853113" y="5668962"/>
                  <a:ext cx="142875" cy="60325"/>
                </a:xfrm>
                <a:custGeom>
                  <a:avLst/>
                  <a:gdLst/>
                  <a:ahLst/>
                  <a:cxnLst>
                    <a:cxn ang="0">
                      <a:pos x="38" y="2"/>
                    </a:cxn>
                    <a:cxn ang="0">
                      <a:pos x="36" y="0"/>
                    </a:cxn>
                    <a:cxn ang="0">
                      <a:pos x="2" y="0"/>
                    </a:cxn>
                    <a:cxn ang="0">
                      <a:pos x="0" y="2"/>
                    </a:cxn>
                    <a:cxn ang="0">
                      <a:pos x="0" y="13"/>
                    </a:cxn>
                    <a:cxn ang="0">
                      <a:pos x="2" y="16"/>
                    </a:cxn>
                    <a:cxn ang="0">
                      <a:pos x="36" y="16"/>
                    </a:cxn>
                    <a:cxn ang="0">
                      <a:pos x="38" y="13"/>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3"/>
                        <a:pt x="0" y="13"/>
                        <a:pt x="0" y="13"/>
                      </a:cubicBezTo>
                      <a:cubicBezTo>
                        <a:pt x="0" y="15"/>
                        <a:pt x="1" y="16"/>
                        <a:pt x="2" y="16"/>
                      </a:cubicBezTo>
                      <a:cubicBezTo>
                        <a:pt x="36" y="16"/>
                        <a:pt x="36" y="16"/>
                        <a:pt x="36" y="16"/>
                      </a:cubicBezTo>
                      <a:cubicBezTo>
                        <a:pt x="38" y="16"/>
                        <a:pt x="38" y="15"/>
                        <a:pt x="38" y="13"/>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sp>
              <p:nvSpPr>
                <p:cNvPr id="69" name="Freeform 56"/>
                <p:cNvSpPr>
                  <a:spLocks noEditPoints="1"/>
                </p:cNvSpPr>
                <p:nvPr/>
              </p:nvSpPr>
              <p:spPr bwMode="auto">
                <a:xfrm>
                  <a:off x="5781675" y="5146675"/>
                  <a:ext cx="885825" cy="973137"/>
                </a:xfrm>
                <a:custGeom>
                  <a:avLst/>
                  <a:gdLst/>
                  <a:ahLst/>
                  <a:cxnLst>
                    <a:cxn ang="0">
                      <a:pos x="212" y="189"/>
                    </a:cxn>
                    <a:cxn ang="0">
                      <a:pos x="190" y="70"/>
                    </a:cxn>
                    <a:cxn ang="0">
                      <a:pos x="145" y="42"/>
                    </a:cxn>
                    <a:cxn ang="0">
                      <a:pos x="129" y="25"/>
                    </a:cxn>
                    <a:cxn ang="0">
                      <a:pos x="112" y="5"/>
                    </a:cxn>
                    <a:cxn ang="0">
                      <a:pos x="103" y="20"/>
                    </a:cxn>
                    <a:cxn ang="0">
                      <a:pos x="86" y="38"/>
                    </a:cxn>
                    <a:cxn ang="0">
                      <a:pos x="70" y="92"/>
                    </a:cxn>
                    <a:cxn ang="0">
                      <a:pos x="70" y="100"/>
                    </a:cxn>
                    <a:cxn ang="0">
                      <a:pos x="79" y="211"/>
                    </a:cxn>
                    <a:cxn ang="0">
                      <a:pos x="136" y="184"/>
                    </a:cxn>
                    <a:cxn ang="0">
                      <a:pos x="95" y="259"/>
                    </a:cxn>
                    <a:cxn ang="0">
                      <a:pos x="140" y="193"/>
                    </a:cxn>
                    <a:cxn ang="0">
                      <a:pos x="186" y="193"/>
                    </a:cxn>
                    <a:cxn ang="0">
                      <a:pos x="203" y="234"/>
                    </a:cxn>
                    <a:cxn ang="0">
                      <a:pos x="196" y="235"/>
                    </a:cxn>
                    <a:cxn ang="0">
                      <a:pos x="192" y="237"/>
                    </a:cxn>
                    <a:cxn ang="0">
                      <a:pos x="186" y="241"/>
                    </a:cxn>
                    <a:cxn ang="0">
                      <a:pos x="183" y="244"/>
                    </a:cxn>
                    <a:cxn ang="0">
                      <a:pos x="179" y="251"/>
                    </a:cxn>
                    <a:cxn ang="0">
                      <a:pos x="176" y="249"/>
                    </a:cxn>
                    <a:cxn ang="0">
                      <a:pos x="173" y="248"/>
                    </a:cxn>
                    <a:cxn ang="0">
                      <a:pos x="180" y="233"/>
                    </a:cxn>
                    <a:cxn ang="0">
                      <a:pos x="128" y="228"/>
                    </a:cxn>
                    <a:cxn ang="0">
                      <a:pos x="135" y="233"/>
                    </a:cxn>
                    <a:cxn ang="0">
                      <a:pos x="139" y="233"/>
                    </a:cxn>
                    <a:cxn ang="0">
                      <a:pos x="167" y="247"/>
                    </a:cxn>
                    <a:cxn ang="0">
                      <a:pos x="167" y="247"/>
                    </a:cxn>
                    <a:cxn ang="0">
                      <a:pos x="161" y="247"/>
                    </a:cxn>
                    <a:cxn ang="0">
                      <a:pos x="158" y="249"/>
                    </a:cxn>
                    <a:cxn ang="0">
                      <a:pos x="154" y="252"/>
                    </a:cxn>
                    <a:cxn ang="0">
                      <a:pos x="152" y="255"/>
                    </a:cxn>
                    <a:cxn ang="0">
                      <a:pos x="150" y="259"/>
                    </a:cxn>
                    <a:cxn ang="0">
                      <a:pos x="160" y="259"/>
                    </a:cxn>
                    <a:cxn ang="0">
                      <a:pos x="162" y="257"/>
                    </a:cxn>
                    <a:cxn ang="0">
                      <a:pos x="163" y="256"/>
                    </a:cxn>
                    <a:cxn ang="0">
                      <a:pos x="167" y="255"/>
                    </a:cxn>
                    <a:cxn ang="0">
                      <a:pos x="174" y="259"/>
                    </a:cxn>
                    <a:cxn ang="0">
                      <a:pos x="198" y="243"/>
                    </a:cxn>
                    <a:cxn ang="0">
                      <a:pos x="202" y="243"/>
                    </a:cxn>
                    <a:cxn ang="0">
                      <a:pos x="205" y="242"/>
                    </a:cxn>
                    <a:cxn ang="0">
                      <a:pos x="207" y="242"/>
                    </a:cxn>
                    <a:cxn ang="0">
                      <a:pos x="236" y="259"/>
                    </a:cxn>
                    <a:cxn ang="0">
                      <a:pos x="95" y="29"/>
                    </a:cxn>
                    <a:cxn ang="0">
                      <a:pos x="181" y="184"/>
                    </a:cxn>
                    <a:cxn ang="0">
                      <a:pos x="181" y="75"/>
                    </a:cxn>
                  </a:cxnLst>
                  <a:rect l="0" t="0" r="r" b="b"/>
                  <a:pathLst>
                    <a:path w="236" h="259">
                      <a:moveTo>
                        <a:pt x="236" y="259"/>
                      </a:moveTo>
                      <a:cubicBezTo>
                        <a:pt x="234" y="247"/>
                        <a:pt x="224" y="237"/>
                        <a:pt x="212" y="234"/>
                      </a:cubicBezTo>
                      <a:cubicBezTo>
                        <a:pt x="212" y="189"/>
                        <a:pt x="212" y="189"/>
                        <a:pt x="212" y="189"/>
                      </a:cubicBezTo>
                      <a:cubicBezTo>
                        <a:pt x="212" y="186"/>
                        <a:pt x="210" y="184"/>
                        <a:pt x="208" y="184"/>
                      </a:cubicBezTo>
                      <a:cubicBezTo>
                        <a:pt x="190" y="184"/>
                        <a:pt x="190" y="184"/>
                        <a:pt x="190" y="184"/>
                      </a:cubicBezTo>
                      <a:cubicBezTo>
                        <a:pt x="190" y="70"/>
                        <a:pt x="190" y="70"/>
                        <a:pt x="190" y="70"/>
                      </a:cubicBezTo>
                      <a:cubicBezTo>
                        <a:pt x="190" y="68"/>
                        <a:pt x="188" y="66"/>
                        <a:pt x="185" y="66"/>
                      </a:cubicBezTo>
                      <a:cubicBezTo>
                        <a:pt x="145" y="66"/>
                        <a:pt x="145" y="66"/>
                        <a:pt x="145" y="66"/>
                      </a:cubicBezTo>
                      <a:cubicBezTo>
                        <a:pt x="145" y="42"/>
                        <a:pt x="145" y="42"/>
                        <a:pt x="145" y="42"/>
                      </a:cubicBezTo>
                      <a:cubicBezTo>
                        <a:pt x="145" y="40"/>
                        <a:pt x="143" y="38"/>
                        <a:pt x="140" y="38"/>
                      </a:cubicBezTo>
                      <a:cubicBezTo>
                        <a:pt x="129" y="38"/>
                        <a:pt x="129" y="38"/>
                        <a:pt x="129" y="38"/>
                      </a:cubicBezTo>
                      <a:cubicBezTo>
                        <a:pt x="129" y="25"/>
                        <a:pt x="129" y="25"/>
                        <a:pt x="129" y="25"/>
                      </a:cubicBezTo>
                      <a:cubicBezTo>
                        <a:pt x="129" y="22"/>
                        <a:pt x="127" y="20"/>
                        <a:pt x="124" y="20"/>
                      </a:cubicBezTo>
                      <a:cubicBezTo>
                        <a:pt x="112" y="20"/>
                        <a:pt x="112" y="20"/>
                        <a:pt x="112" y="20"/>
                      </a:cubicBezTo>
                      <a:cubicBezTo>
                        <a:pt x="112" y="5"/>
                        <a:pt x="112" y="5"/>
                        <a:pt x="112" y="5"/>
                      </a:cubicBezTo>
                      <a:cubicBezTo>
                        <a:pt x="112" y="2"/>
                        <a:pt x="110" y="0"/>
                        <a:pt x="108" y="0"/>
                      </a:cubicBezTo>
                      <a:cubicBezTo>
                        <a:pt x="105" y="0"/>
                        <a:pt x="103" y="2"/>
                        <a:pt x="103" y="5"/>
                      </a:cubicBezTo>
                      <a:cubicBezTo>
                        <a:pt x="103" y="20"/>
                        <a:pt x="103" y="20"/>
                        <a:pt x="103" y="20"/>
                      </a:cubicBezTo>
                      <a:cubicBezTo>
                        <a:pt x="91" y="20"/>
                        <a:pt x="91" y="20"/>
                        <a:pt x="91" y="20"/>
                      </a:cubicBezTo>
                      <a:cubicBezTo>
                        <a:pt x="88" y="20"/>
                        <a:pt x="86" y="22"/>
                        <a:pt x="86" y="25"/>
                      </a:cubicBezTo>
                      <a:cubicBezTo>
                        <a:pt x="86" y="38"/>
                        <a:pt x="86" y="38"/>
                        <a:pt x="86" y="38"/>
                      </a:cubicBezTo>
                      <a:cubicBezTo>
                        <a:pt x="75" y="38"/>
                        <a:pt x="75" y="38"/>
                        <a:pt x="75" y="38"/>
                      </a:cubicBezTo>
                      <a:cubicBezTo>
                        <a:pt x="72" y="38"/>
                        <a:pt x="70" y="40"/>
                        <a:pt x="70" y="42"/>
                      </a:cubicBezTo>
                      <a:cubicBezTo>
                        <a:pt x="70" y="92"/>
                        <a:pt x="70" y="92"/>
                        <a:pt x="70" y="92"/>
                      </a:cubicBezTo>
                      <a:cubicBezTo>
                        <a:pt x="0" y="92"/>
                        <a:pt x="0" y="92"/>
                        <a:pt x="0" y="92"/>
                      </a:cubicBezTo>
                      <a:cubicBezTo>
                        <a:pt x="0" y="100"/>
                        <a:pt x="0" y="100"/>
                        <a:pt x="0" y="100"/>
                      </a:cubicBezTo>
                      <a:cubicBezTo>
                        <a:pt x="70" y="100"/>
                        <a:pt x="70" y="100"/>
                        <a:pt x="70" y="100"/>
                      </a:cubicBezTo>
                      <a:cubicBezTo>
                        <a:pt x="70" y="211"/>
                        <a:pt x="70" y="211"/>
                        <a:pt x="70" y="211"/>
                      </a:cubicBezTo>
                      <a:cubicBezTo>
                        <a:pt x="70" y="213"/>
                        <a:pt x="72" y="215"/>
                        <a:pt x="75" y="215"/>
                      </a:cubicBezTo>
                      <a:cubicBezTo>
                        <a:pt x="77" y="215"/>
                        <a:pt x="79" y="213"/>
                        <a:pt x="79" y="211"/>
                      </a:cubicBezTo>
                      <a:cubicBezTo>
                        <a:pt x="79" y="46"/>
                        <a:pt x="79" y="46"/>
                        <a:pt x="79" y="46"/>
                      </a:cubicBezTo>
                      <a:cubicBezTo>
                        <a:pt x="136" y="46"/>
                        <a:pt x="136" y="46"/>
                        <a:pt x="136" y="46"/>
                      </a:cubicBezTo>
                      <a:cubicBezTo>
                        <a:pt x="136" y="184"/>
                        <a:pt x="136" y="184"/>
                        <a:pt x="136" y="184"/>
                      </a:cubicBezTo>
                      <a:cubicBezTo>
                        <a:pt x="99" y="184"/>
                        <a:pt x="99" y="184"/>
                        <a:pt x="99" y="184"/>
                      </a:cubicBezTo>
                      <a:cubicBezTo>
                        <a:pt x="97" y="184"/>
                        <a:pt x="95" y="186"/>
                        <a:pt x="95" y="189"/>
                      </a:cubicBezTo>
                      <a:cubicBezTo>
                        <a:pt x="95" y="259"/>
                        <a:pt x="95" y="259"/>
                        <a:pt x="95" y="259"/>
                      </a:cubicBezTo>
                      <a:cubicBezTo>
                        <a:pt x="104" y="259"/>
                        <a:pt x="104" y="259"/>
                        <a:pt x="104" y="259"/>
                      </a:cubicBezTo>
                      <a:cubicBezTo>
                        <a:pt x="104" y="193"/>
                        <a:pt x="104" y="193"/>
                        <a:pt x="104" y="193"/>
                      </a:cubicBezTo>
                      <a:cubicBezTo>
                        <a:pt x="140" y="193"/>
                        <a:pt x="140" y="193"/>
                        <a:pt x="140" y="193"/>
                      </a:cubicBezTo>
                      <a:cubicBezTo>
                        <a:pt x="140" y="193"/>
                        <a:pt x="140" y="193"/>
                        <a:pt x="140" y="193"/>
                      </a:cubicBezTo>
                      <a:cubicBezTo>
                        <a:pt x="185" y="193"/>
                        <a:pt x="185" y="193"/>
                        <a:pt x="185" y="193"/>
                      </a:cubicBezTo>
                      <a:cubicBezTo>
                        <a:pt x="185" y="193"/>
                        <a:pt x="186" y="193"/>
                        <a:pt x="186" y="193"/>
                      </a:cubicBezTo>
                      <a:cubicBezTo>
                        <a:pt x="204" y="193"/>
                        <a:pt x="204" y="193"/>
                        <a:pt x="204" y="193"/>
                      </a:cubicBezTo>
                      <a:cubicBezTo>
                        <a:pt x="204" y="234"/>
                        <a:pt x="204" y="234"/>
                        <a:pt x="204" y="234"/>
                      </a:cubicBezTo>
                      <a:cubicBezTo>
                        <a:pt x="203" y="234"/>
                        <a:pt x="203" y="234"/>
                        <a:pt x="203" y="234"/>
                      </a:cubicBezTo>
                      <a:cubicBezTo>
                        <a:pt x="202" y="234"/>
                        <a:pt x="201" y="234"/>
                        <a:pt x="199" y="234"/>
                      </a:cubicBezTo>
                      <a:cubicBezTo>
                        <a:pt x="199" y="234"/>
                        <a:pt x="199" y="234"/>
                        <a:pt x="199" y="234"/>
                      </a:cubicBezTo>
                      <a:cubicBezTo>
                        <a:pt x="198" y="235"/>
                        <a:pt x="197" y="235"/>
                        <a:pt x="196" y="235"/>
                      </a:cubicBezTo>
                      <a:cubicBezTo>
                        <a:pt x="196" y="235"/>
                        <a:pt x="195" y="235"/>
                        <a:pt x="195" y="236"/>
                      </a:cubicBezTo>
                      <a:cubicBezTo>
                        <a:pt x="194" y="236"/>
                        <a:pt x="193" y="236"/>
                        <a:pt x="192" y="237"/>
                      </a:cubicBezTo>
                      <a:cubicBezTo>
                        <a:pt x="192" y="237"/>
                        <a:pt x="192" y="237"/>
                        <a:pt x="192" y="237"/>
                      </a:cubicBezTo>
                      <a:cubicBezTo>
                        <a:pt x="191" y="238"/>
                        <a:pt x="190" y="238"/>
                        <a:pt x="189" y="239"/>
                      </a:cubicBezTo>
                      <a:cubicBezTo>
                        <a:pt x="188" y="239"/>
                        <a:pt x="188" y="239"/>
                        <a:pt x="188" y="239"/>
                      </a:cubicBezTo>
                      <a:cubicBezTo>
                        <a:pt x="187" y="240"/>
                        <a:pt x="186" y="241"/>
                        <a:pt x="186" y="241"/>
                      </a:cubicBezTo>
                      <a:cubicBezTo>
                        <a:pt x="185" y="241"/>
                        <a:pt x="185" y="242"/>
                        <a:pt x="185" y="242"/>
                      </a:cubicBezTo>
                      <a:cubicBezTo>
                        <a:pt x="184" y="243"/>
                        <a:pt x="183" y="243"/>
                        <a:pt x="183" y="244"/>
                      </a:cubicBezTo>
                      <a:cubicBezTo>
                        <a:pt x="183" y="244"/>
                        <a:pt x="183" y="244"/>
                        <a:pt x="183" y="244"/>
                      </a:cubicBezTo>
                      <a:cubicBezTo>
                        <a:pt x="182" y="245"/>
                        <a:pt x="181" y="246"/>
                        <a:pt x="180" y="247"/>
                      </a:cubicBezTo>
                      <a:cubicBezTo>
                        <a:pt x="180" y="248"/>
                        <a:pt x="180" y="248"/>
                        <a:pt x="180" y="248"/>
                      </a:cubicBezTo>
                      <a:cubicBezTo>
                        <a:pt x="179" y="249"/>
                        <a:pt x="179" y="250"/>
                        <a:pt x="179" y="251"/>
                      </a:cubicBezTo>
                      <a:cubicBezTo>
                        <a:pt x="178" y="251"/>
                        <a:pt x="178" y="251"/>
                        <a:pt x="178" y="251"/>
                      </a:cubicBezTo>
                      <a:cubicBezTo>
                        <a:pt x="178" y="251"/>
                        <a:pt x="178" y="251"/>
                        <a:pt x="178" y="251"/>
                      </a:cubicBezTo>
                      <a:cubicBezTo>
                        <a:pt x="177" y="250"/>
                        <a:pt x="177" y="250"/>
                        <a:pt x="176" y="249"/>
                      </a:cubicBezTo>
                      <a:cubicBezTo>
                        <a:pt x="176" y="249"/>
                        <a:pt x="175" y="249"/>
                        <a:pt x="175" y="249"/>
                      </a:cubicBezTo>
                      <a:cubicBezTo>
                        <a:pt x="175" y="249"/>
                        <a:pt x="174" y="248"/>
                        <a:pt x="174" y="248"/>
                      </a:cubicBezTo>
                      <a:cubicBezTo>
                        <a:pt x="173" y="248"/>
                        <a:pt x="173" y="248"/>
                        <a:pt x="173" y="248"/>
                      </a:cubicBezTo>
                      <a:cubicBezTo>
                        <a:pt x="173" y="248"/>
                        <a:pt x="173" y="248"/>
                        <a:pt x="173" y="248"/>
                      </a:cubicBezTo>
                      <a:cubicBezTo>
                        <a:pt x="173" y="233"/>
                        <a:pt x="173" y="233"/>
                        <a:pt x="173" y="233"/>
                      </a:cubicBezTo>
                      <a:cubicBezTo>
                        <a:pt x="180" y="233"/>
                        <a:pt x="180" y="233"/>
                        <a:pt x="180" y="233"/>
                      </a:cubicBezTo>
                      <a:cubicBezTo>
                        <a:pt x="181" y="233"/>
                        <a:pt x="182" y="232"/>
                        <a:pt x="182" y="230"/>
                      </a:cubicBezTo>
                      <a:cubicBezTo>
                        <a:pt x="182" y="229"/>
                        <a:pt x="181" y="228"/>
                        <a:pt x="180" y="228"/>
                      </a:cubicBezTo>
                      <a:cubicBezTo>
                        <a:pt x="128" y="228"/>
                        <a:pt x="128" y="228"/>
                        <a:pt x="128" y="228"/>
                      </a:cubicBezTo>
                      <a:cubicBezTo>
                        <a:pt x="126" y="228"/>
                        <a:pt x="125" y="229"/>
                        <a:pt x="125" y="230"/>
                      </a:cubicBezTo>
                      <a:cubicBezTo>
                        <a:pt x="125" y="232"/>
                        <a:pt x="126" y="233"/>
                        <a:pt x="128" y="233"/>
                      </a:cubicBezTo>
                      <a:cubicBezTo>
                        <a:pt x="135" y="233"/>
                        <a:pt x="135" y="233"/>
                        <a:pt x="135" y="233"/>
                      </a:cubicBezTo>
                      <a:cubicBezTo>
                        <a:pt x="135" y="259"/>
                        <a:pt x="135" y="259"/>
                        <a:pt x="135" y="259"/>
                      </a:cubicBezTo>
                      <a:cubicBezTo>
                        <a:pt x="139" y="259"/>
                        <a:pt x="139" y="259"/>
                        <a:pt x="139" y="259"/>
                      </a:cubicBezTo>
                      <a:cubicBezTo>
                        <a:pt x="139" y="233"/>
                        <a:pt x="139" y="233"/>
                        <a:pt x="139" y="233"/>
                      </a:cubicBezTo>
                      <a:cubicBezTo>
                        <a:pt x="168" y="233"/>
                        <a:pt x="168" y="233"/>
                        <a:pt x="168" y="233"/>
                      </a:cubicBezTo>
                      <a:cubicBezTo>
                        <a:pt x="168" y="247"/>
                        <a:pt x="168" y="247"/>
                        <a:pt x="168" y="247"/>
                      </a:cubicBezTo>
                      <a:cubicBezTo>
                        <a:pt x="168" y="247"/>
                        <a:pt x="167" y="247"/>
                        <a:pt x="167" y="247"/>
                      </a:cubicBezTo>
                      <a:cubicBezTo>
                        <a:pt x="167" y="247"/>
                        <a:pt x="167" y="247"/>
                        <a:pt x="167" y="247"/>
                      </a:cubicBezTo>
                      <a:cubicBezTo>
                        <a:pt x="167" y="247"/>
                        <a:pt x="167" y="247"/>
                        <a:pt x="167" y="247"/>
                      </a:cubicBezTo>
                      <a:cubicBezTo>
                        <a:pt x="167" y="247"/>
                        <a:pt x="167" y="247"/>
                        <a:pt x="167" y="247"/>
                      </a:cubicBezTo>
                      <a:cubicBezTo>
                        <a:pt x="166" y="247"/>
                        <a:pt x="165" y="247"/>
                        <a:pt x="164" y="247"/>
                      </a:cubicBezTo>
                      <a:cubicBezTo>
                        <a:pt x="164" y="247"/>
                        <a:pt x="164" y="247"/>
                        <a:pt x="163" y="247"/>
                      </a:cubicBezTo>
                      <a:cubicBezTo>
                        <a:pt x="163" y="247"/>
                        <a:pt x="162" y="247"/>
                        <a:pt x="161" y="247"/>
                      </a:cubicBezTo>
                      <a:cubicBezTo>
                        <a:pt x="161" y="248"/>
                        <a:pt x="161" y="248"/>
                        <a:pt x="161" y="248"/>
                      </a:cubicBezTo>
                      <a:cubicBezTo>
                        <a:pt x="160" y="248"/>
                        <a:pt x="159" y="248"/>
                        <a:pt x="158" y="249"/>
                      </a:cubicBezTo>
                      <a:cubicBezTo>
                        <a:pt x="158" y="249"/>
                        <a:pt x="158" y="249"/>
                        <a:pt x="158" y="249"/>
                      </a:cubicBezTo>
                      <a:cubicBezTo>
                        <a:pt x="157" y="249"/>
                        <a:pt x="157" y="250"/>
                        <a:pt x="156" y="250"/>
                      </a:cubicBezTo>
                      <a:cubicBezTo>
                        <a:pt x="156" y="250"/>
                        <a:pt x="156" y="250"/>
                        <a:pt x="156" y="250"/>
                      </a:cubicBezTo>
                      <a:cubicBezTo>
                        <a:pt x="155" y="251"/>
                        <a:pt x="155" y="251"/>
                        <a:pt x="154" y="252"/>
                      </a:cubicBezTo>
                      <a:cubicBezTo>
                        <a:pt x="154" y="252"/>
                        <a:pt x="154" y="252"/>
                        <a:pt x="154" y="253"/>
                      </a:cubicBezTo>
                      <a:cubicBezTo>
                        <a:pt x="153" y="253"/>
                        <a:pt x="153" y="254"/>
                        <a:pt x="152" y="254"/>
                      </a:cubicBezTo>
                      <a:cubicBezTo>
                        <a:pt x="152" y="254"/>
                        <a:pt x="152" y="255"/>
                        <a:pt x="152" y="255"/>
                      </a:cubicBezTo>
                      <a:cubicBezTo>
                        <a:pt x="152" y="256"/>
                        <a:pt x="151" y="256"/>
                        <a:pt x="151" y="256"/>
                      </a:cubicBezTo>
                      <a:cubicBezTo>
                        <a:pt x="151" y="257"/>
                        <a:pt x="151" y="258"/>
                        <a:pt x="150" y="258"/>
                      </a:cubicBezTo>
                      <a:cubicBezTo>
                        <a:pt x="150" y="259"/>
                        <a:pt x="150" y="259"/>
                        <a:pt x="150" y="259"/>
                      </a:cubicBezTo>
                      <a:cubicBezTo>
                        <a:pt x="150" y="259"/>
                        <a:pt x="150" y="259"/>
                        <a:pt x="150" y="259"/>
                      </a:cubicBezTo>
                      <a:cubicBezTo>
                        <a:pt x="159" y="259"/>
                        <a:pt x="159" y="259"/>
                        <a:pt x="159" y="259"/>
                      </a:cubicBezTo>
                      <a:cubicBezTo>
                        <a:pt x="159" y="259"/>
                        <a:pt x="159" y="259"/>
                        <a:pt x="160" y="259"/>
                      </a:cubicBezTo>
                      <a:cubicBezTo>
                        <a:pt x="160" y="259"/>
                        <a:pt x="160" y="258"/>
                        <a:pt x="160" y="258"/>
                      </a:cubicBezTo>
                      <a:cubicBezTo>
                        <a:pt x="161" y="258"/>
                        <a:pt x="161" y="258"/>
                        <a:pt x="161" y="258"/>
                      </a:cubicBezTo>
                      <a:cubicBezTo>
                        <a:pt x="161" y="257"/>
                        <a:pt x="161" y="257"/>
                        <a:pt x="162" y="257"/>
                      </a:cubicBezTo>
                      <a:cubicBezTo>
                        <a:pt x="162" y="257"/>
                        <a:pt x="162" y="257"/>
                        <a:pt x="162" y="257"/>
                      </a:cubicBezTo>
                      <a:cubicBezTo>
                        <a:pt x="162" y="256"/>
                        <a:pt x="163" y="256"/>
                        <a:pt x="163" y="256"/>
                      </a:cubicBezTo>
                      <a:cubicBezTo>
                        <a:pt x="163" y="256"/>
                        <a:pt x="163" y="256"/>
                        <a:pt x="163" y="256"/>
                      </a:cubicBezTo>
                      <a:cubicBezTo>
                        <a:pt x="164" y="256"/>
                        <a:pt x="164" y="256"/>
                        <a:pt x="165" y="255"/>
                      </a:cubicBezTo>
                      <a:cubicBezTo>
                        <a:pt x="165" y="255"/>
                        <a:pt x="165" y="255"/>
                        <a:pt x="165" y="255"/>
                      </a:cubicBezTo>
                      <a:cubicBezTo>
                        <a:pt x="166" y="255"/>
                        <a:pt x="166" y="255"/>
                        <a:pt x="167" y="255"/>
                      </a:cubicBezTo>
                      <a:cubicBezTo>
                        <a:pt x="168" y="255"/>
                        <a:pt x="168" y="255"/>
                        <a:pt x="169" y="255"/>
                      </a:cubicBezTo>
                      <a:cubicBezTo>
                        <a:pt x="169" y="256"/>
                        <a:pt x="169" y="256"/>
                        <a:pt x="169" y="256"/>
                      </a:cubicBezTo>
                      <a:cubicBezTo>
                        <a:pt x="171" y="256"/>
                        <a:pt x="173" y="258"/>
                        <a:pt x="174" y="259"/>
                      </a:cubicBezTo>
                      <a:cubicBezTo>
                        <a:pt x="185" y="259"/>
                        <a:pt x="185" y="259"/>
                        <a:pt x="185" y="259"/>
                      </a:cubicBezTo>
                      <a:cubicBezTo>
                        <a:pt x="186" y="252"/>
                        <a:pt x="191" y="246"/>
                        <a:pt x="198" y="244"/>
                      </a:cubicBezTo>
                      <a:cubicBezTo>
                        <a:pt x="198" y="244"/>
                        <a:pt x="198" y="243"/>
                        <a:pt x="198" y="243"/>
                      </a:cubicBezTo>
                      <a:cubicBezTo>
                        <a:pt x="199" y="243"/>
                        <a:pt x="199" y="243"/>
                        <a:pt x="200" y="243"/>
                      </a:cubicBezTo>
                      <a:cubicBezTo>
                        <a:pt x="200" y="243"/>
                        <a:pt x="200" y="243"/>
                        <a:pt x="200" y="243"/>
                      </a:cubicBezTo>
                      <a:cubicBezTo>
                        <a:pt x="201" y="243"/>
                        <a:pt x="201" y="243"/>
                        <a:pt x="202" y="243"/>
                      </a:cubicBezTo>
                      <a:cubicBezTo>
                        <a:pt x="202" y="242"/>
                        <a:pt x="202" y="242"/>
                        <a:pt x="203" y="242"/>
                      </a:cubicBezTo>
                      <a:cubicBezTo>
                        <a:pt x="203" y="242"/>
                        <a:pt x="203" y="242"/>
                        <a:pt x="204" y="242"/>
                      </a:cubicBezTo>
                      <a:cubicBezTo>
                        <a:pt x="204" y="242"/>
                        <a:pt x="205" y="242"/>
                        <a:pt x="205" y="242"/>
                      </a:cubicBezTo>
                      <a:cubicBezTo>
                        <a:pt x="206" y="242"/>
                        <a:pt x="206" y="242"/>
                        <a:pt x="206" y="242"/>
                      </a:cubicBezTo>
                      <a:cubicBezTo>
                        <a:pt x="206" y="242"/>
                        <a:pt x="207" y="242"/>
                        <a:pt x="207" y="242"/>
                      </a:cubicBezTo>
                      <a:cubicBezTo>
                        <a:pt x="207" y="242"/>
                        <a:pt x="207" y="242"/>
                        <a:pt x="207" y="242"/>
                      </a:cubicBezTo>
                      <a:cubicBezTo>
                        <a:pt x="207" y="242"/>
                        <a:pt x="207" y="242"/>
                        <a:pt x="208" y="242"/>
                      </a:cubicBezTo>
                      <a:cubicBezTo>
                        <a:pt x="217" y="243"/>
                        <a:pt x="225" y="250"/>
                        <a:pt x="227" y="259"/>
                      </a:cubicBezTo>
                      <a:lnTo>
                        <a:pt x="236" y="259"/>
                      </a:lnTo>
                      <a:close/>
                      <a:moveTo>
                        <a:pt x="120" y="38"/>
                      </a:moveTo>
                      <a:cubicBezTo>
                        <a:pt x="95" y="38"/>
                        <a:pt x="95" y="38"/>
                        <a:pt x="95" y="38"/>
                      </a:cubicBezTo>
                      <a:cubicBezTo>
                        <a:pt x="95" y="29"/>
                        <a:pt x="95" y="29"/>
                        <a:pt x="95" y="29"/>
                      </a:cubicBezTo>
                      <a:cubicBezTo>
                        <a:pt x="120" y="29"/>
                        <a:pt x="120" y="29"/>
                        <a:pt x="120" y="29"/>
                      </a:cubicBezTo>
                      <a:lnTo>
                        <a:pt x="120" y="38"/>
                      </a:lnTo>
                      <a:close/>
                      <a:moveTo>
                        <a:pt x="181" y="184"/>
                      </a:moveTo>
                      <a:cubicBezTo>
                        <a:pt x="145" y="184"/>
                        <a:pt x="145" y="184"/>
                        <a:pt x="145" y="184"/>
                      </a:cubicBezTo>
                      <a:cubicBezTo>
                        <a:pt x="145" y="75"/>
                        <a:pt x="145" y="75"/>
                        <a:pt x="145" y="75"/>
                      </a:cubicBezTo>
                      <a:cubicBezTo>
                        <a:pt x="181" y="75"/>
                        <a:pt x="181" y="75"/>
                        <a:pt x="181" y="75"/>
                      </a:cubicBezTo>
                      <a:lnTo>
                        <a:pt x="181" y="18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9170" hangingPunct="1"/>
                  <a:endParaRPr lang="zh-CN" altLang="en-US" kern="1200">
                    <a:solidFill>
                      <a:prstClr val="black"/>
                    </a:solidFill>
                    <a:latin typeface="Akkurat Pro" panose="020B0504020101020102" pitchFamily="34" charset="0"/>
                    <a:cs typeface="Arial" pitchFamily="34" charset="0"/>
                  </a:endParaRPr>
                </a:p>
              </p:txBody>
            </p:sp>
          </p:grpSp>
        </p:grpSp>
      </p:grpSp>
      <p:grpSp>
        <p:nvGrpSpPr>
          <p:cNvPr id="5" name="组合 4"/>
          <p:cNvGrpSpPr/>
          <p:nvPr/>
        </p:nvGrpSpPr>
        <p:grpSpPr>
          <a:xfrm>
            <a:off x="4327878" y="4465187"/>
            <a:ext cx="3520722" cy="1345403"/>
            <a:chOff x="3275147" y="2842299"/>
            <a:chExt cx="3476156" cy="1651157"/>
          </a:xfrm>
        </p:grpSpPr>
        <p:pic>
          <p:nvPicPr>
            <p:cNvPr id="6" name="Picture 30" descr="C:\Users\Administrator\Desktop\guang.png"/>
            <p:cNvPicPr>
              <a:picLocks noChangeAspect="1" noChangeArrowheads="1"/>
            </p:cNvPicPr>
            <p:nvPr/>
          </p:nvPicPr>
          <p:blipFill>
            <a:blip r:embed="rId6" cstate="email"/>
            <a:srcRect/>
            <a:stretch>
              <a:fillRect/>
            </a:stretch>
          </p:blipFill>
          <p:spPr bwMode="auto">
            <a:xfrm rot="7409239">
              <a:off x="2631385" y="3486061"/>
              <a:ext cx="1651157" cy="363634"/>
            </a:xfrm>
            <a:prstGeom prst="rect">
              <a:avLst/>
            </a:prstGeom>
            <a:noFill/>
            <a:ln w="9525">
              <a:noFill/>
              <a:miter lim="800000"/>
              <a:headEnd/>
              <a:tailEnd/>
            </a:ln>
          </p:spPr>
        </p:pic>
        <p:pic>
          <p:nvPicPr>
            <p:cNvPr id="7" name="Picture 30" descr="C:\Users\Administrator\Desktop\guang.png"/>
            <p:cNvPicPr>
              <a:picLocks noChangeAspect="1" noChangeArrowheads="1"/>
            </p:cNvPicPr>
            <p:nvPr/>
          </p:nvPicPr>
          <p:blipFill>
            <a:blip r:embed="rId6" cstate="email"/>
            <a:srcRect/>
            <a:stretch>
              <a:fillRect/>
            </a:stretch>
          </p:blipFill>
          <p:spPr bwMode="auto">
            <a:xfrm rot="14214337" flipH="1">
              <a:off x="5826239" y="3550218"/>
              <a:ext cx="1486493" cy="363634"/>
            </a:xfrm>
            <a:prstGeom prst="rect">
              <a:avLst/>
            </a:prstGeom>
            <a:noFill/>
            <a:ln w="9525">
              <a:noFill/>
              <a:miter lim="800000"/>
              <a:headEnd/>
              <a:tailEnd/>
            </a:ln>
          </p:spPr>
        </p:pic>
      </p:grpSp>
      <p:sp>
        <p:nvSpPr>
          <p:cNvPr id="78" name="Freeform 111"/>
          <p:cNvSpPr>
            <a:spLocks noEditPoints="1"/>
          </p:cNvSpPr>
          <p:nvPr/>
        </p:nvSpPr>
        <p:spPr bwMode="auto">
          <a:xfrm>
            <a:off x="6997491" y="2542600"/>
            <a:ext cx="579125" cy="303517"/>
          </a:xfrm>
          <a:custGeom>
            <a:avLst/>
            <a:gdLst/>
            <a:ahLst/>
            <a:cxnLst>
              <a:cxn ang="0">
                <a:pos x="15565" y="4694"/>
              </a:cxn>
              <a:cxn ang="0">
                <a:pos x="14497" y="6534"/>
              </a:cxn>
              <a:cxn ang="0">
                <a:pos x="14278" y="7070"/>
              </a:cxn>
              <a:cxn ang="0">
                <a:pos x="13902" y="7499"/>
              </a:cxn>
              <a:cxn ang="0">
                <a:pos x="13403" y="7782"/>
              </a:cxn>
              <a:cxn ang="0">
                <a:pos x="12819" y="7885"/>
              </a:cxn>
              <a:cxn ang="0">
                <a:pos x="12234" y="7782"/>
              </a:cxn>
              <a:cxn ang="0">
                <a:pos x="11735" y="7499"/>
              </a:cxn>
              <a:cxn ang="0">
                <a:pos x="11357" y="7070"/>
              </a:cxn>
              <a:cxn ang="0">
                <a:pos x="11139" y="6534"/>
              </a:cxn>
              <a:cxn ang="0">
                <a:pos x="5630" y="6366"/>
              </a:cxn>
              <a:cxn ang="0">
                <a:pos x="5464" y="6926"/>
              </a:cxn>
              <a:cxn ang="0">
                <a:pos x="5129" y="7390"/>
              </a:cxn>
              <a:cxn ang="0">
                <a:pos x="4661" y="7718"/>
              </a:cxn>
              <a:cxn ang="0">
                <a:pos x="4097" y="7877"/>
              </a:cxn>
              <a:cxn ang="0">
                <a:pos x="3499" y="7831"/>
              </a:cxn>
              <a:cxn ang="0">
                <a:pos x="2971" y="7596"/>
              </a:cxn>
              <a:cxn ang="0">
                <a:pos x="2556" y="7205"/>
              </a:cxn>
              <a:cxn ang="0">
                <a:pos x="2288" y="6695"/>
              </a:cxn>
              <a:cxn ang="0">
                <a:pos x="0" y="6192"/>
              </a:cxn>
              <a:cxn ang="0">
                <a:pos x="12951" y="5299"/>
              </a:cxn>
              <a:cxn ang="0">
                <a:pos x="13234" y="5395"/>
              </a:cxn>
              <a:cxn ang="0">
                <a:pos x="13465" y="5576"/>
              </a:cxn>
              <a:cxn ang="0">
                <a:pos x="13623" y="5823"/>
              </a:cxn>
              <a:cxn ang="0">
                <a:pos x="13691" y="6119"/>
              </a:cxn>
              <a:cxn ang="0">
                <a:pos x="13653" y="6424"/>
              </a:cxn>
              <a:cxn ang="0">
                <a:pos x="13518" y="6687"/>
              </a:cxn>
              <a:cxn ang="0">
                <a:pos x="13306" y="6889"/>
              </a:cxn>
              <a:cxn ang="0">
                <a:pos x="13036" y="7012"/>
              </a:cxn>
              <a:cxn ang="0">
                <a:pos x="12729" y="7034"/>
              </a:cxn>
              <a:cxn ang="0">
                <a:pos x="12440" y="6952"/>
              </a:cxn>
              <a:cxn ang="0">
                <a:pos x="12201" y="6782"/>
              </a:cxn>
              <a:cxn ang="0">
                <a:pos x="12031" y="6542"/>
              </a:cxn>
              <a:cxn ang="0">
                <a:pos x="11949" y="6253"/>
              </a:cxn>
              <a:cxn ang="0">
                <a:pos x="11972" y="5946"/>
              </a:cxn>
              <a:cxn ang="0">
                <a:pos x="12094" y="5675"/>
              </a:cxn>
              <a:cxn ang="0">
                <a:pos x="12296" y="5463"/>
              </a:cxn>
              <a:cxn ang="0">
                <a:pos x="12559" y="5328"/>
              </a:cxn>
              <a:cxn ang="0">
                <a:pos x="3923" y="5289"/>
              </a:cxn>
              <a:cxn ang="0">
                <a:pos x="4224" y="5342"/>
              </a:cxn>
              <a:cxn ang="0">
                <a:pos x="4479" y="5489"/>
              </a:cxn>
              <a:cxn ang="0">
                <a:pos x="4670" y="5711"/>
              </a:cxn>
              <a:cxn ang="0">
                <a:pos x="4779" y="5988"/>
              </a:cxn>
              <a:cxn ang="0">
                <a:pos x="4787" y="6297"/>
              </a:cxn>
              <a:cxn ang="0">
                <a:pos x="4691" y="6580"/>
              </a:cxn>
              <a:cxn ang="0">
                <a:pos x="4510" y="6811"/>
              </a:cxn>
              <a:cxn ang="0">
                <a:pos x="4263" y="6969"/>
              </a:cxn>
              <a:cxn ang="0">
                <a:pos x="3968" y="7037"/>
              </a:cxn>
              <a:cxn ang="0">
                <a:pos x="3664" y="6999"/>
              </a:cxn>
              <a:cxn ang="0">
                <a:pos x="3401" y="6864"/>
              </a:cxn>
              <a:cxn ang="0">
                <a:pos x="3199" y="6652"/>
              </a:cxn>
              <a:cxn ang="0">
                <a:pos x="3077" y="6382"/>
              </a:cxn>
              <a:cxn ang="0">
                <a:pos x="3054" y="6074"/>
              </a:cxn>
              <a:cxn ang="0">
                <a:pos x="3136" y="5785"/>
              </a:cxn>
              <a:cxn ang="0">
                <a:pos x="3306" y="5545"/>
              </a:cxn>
              <a:cxn ang="0">
                <a:pos x="3545" y="5375"/>
              </a:cxn>
              <a:cxn ang="0">
                <a:pos x="3834" y="5293"/>
              </a:cxn>
              <a:cxn ang="0">
                <a:pos x="4469" y="944"/>
              </a:cxn>
            </a:cxnLst>
            <a:rect l="0" t="0" r="r" b="b"/>
            <a:pathLst>
              <a:path w="16454" h="7885">
                <a:moveTo>
                  <a:pt x="889" y="3618"/>
                </a:moveTo>
                <a:lnTo>
                  <a:pt x="2425" y="2994"/>
                </a:lnTo>
                <a:lnTo>
                  <a:pt x="4207" y="61"/>
                </a:lnTo>
                <a:lnTo>
                  <a:pt x="10146" y="0"/>
                </a:lnTo>
                <a:lnTo>
                  <a:pt x="11966" y="2775"/>
                </a:lnTo>
                <a:lnTo>
                  <a:pt x="15565" y="3618"/>
                </a:lnTo>
                <a:lnTo>
                  <a:pt x="15565" y="4694"/>
                </a:lnTo>
                <a:lnTo>
                  <a:pt x="16454" y="4694"/>
                </a:lnTo>
                <a:lnTo>
                  <a:pt x="16454" y="6192"/>
                </a:lnTo>
                <a:lnTo>
                  <a:pt x="14537" y="6192"/>
                </a:lnTo>
                <a:lnTo>
                  <a:pt x="14533" y="6279"/>
                </a:lnTo>
                <a:lnTo>
                  <a:pt x="14525" y="6366"/>
                </a:lnTo>
                <a:lnTo>
                  <a:pt x="14513" y="6450"/>
                </a:lnTo>
                <a:lnTo>
                  <a:pt x="14497" y="6534"/>
                </a:lnTo>
                <a:lnTo>
                  <a:pt x="14476" y="6615"/>
                </a:lnTo>
                <a:lnTo>
                  <a:pt x="14453" y="6695"/>
                </a:lnTo>
                <a:lnTo>
                  <a:pt x="14425" y="6775"/>
                </a:lnTo>
                <a:lnTo>
                  <a:pt x="14393" y="6851"/>
                </a:lnTo>
                <a:lnTo>
                  <a:pt x="14358" y="6926"/>
                </a:lnTo>
                <a:lnTo>
                  <a:pt x="14320" y="6999"/>
                </a:lnTo>
                <a:lnTo>
                  <a:pt x="14278" y="7070"/>
                </a:lnTo>
                <a:lnTo>
                  <a:pt x="14234" y="7139"/>
                </a:lnTo>
                <a:lnTo>
                  <a:pt x="14185" y="7205"/>
                </a:lnTo>
                <a:lnTo>
                  <a:pt x="14134" y="7269"/>
                </a:lnTo>
                <a:lnTo>
                  <a:pt x="14081" y="7331"/>
                </a:lnTo>
                <a:lnTo>
                  <a:pt x="14023" y="7390"/>
                </a:lnTo>
                <a:lnTo>
                  <a:pt x="13963" y="7445"/>
                </a:lnTo>
                <a:lnTo>
                  <a:pt x="13902" y="7499"/>
                </a:lnTo>
                <a:lnTo>
                  <a:pt x="13837" y="7549"/>
                </a:lnTo>
                <a:lnTo>
                  <a:pt x="13770" y="7596"/>
                </a:lnTo>
                <a:lnTo>
                  <a:pt x="13700" y="7640"/>
                </a:lnTo>
                <a:lnTo>
                  <a:pt x="13629" y="7681"/>
                </a:lnTo>
                <a:lnTo>
                  <a:pt x="13556" y="7718"/>
                </a:lnTo>
                <a:lnTo>
                  <a:pt x="13480" y="7752"/>
                </a:lnTo>
                <a:lnTo>
                  <a:pt x="13403" y="7782"/>
                </a:lnTo>
                <a:lnTo>
                  <a:pt x="13324" y="7809"/>
                </a:lnTo>
                <a:lnTo>
                  <a:pt x="13242" y="7831"/>
                </a:lnTo>
                <a:lnTo>
                  <a:pt x="13161" y="7851"/>
                </a:lnTo>
                <a:lnTo>
                  <a:pt x="13077" y="7865"/>
                </a:lnTo>
                <a:lnTo>
                  <a:pt x="12991" y="7877"/>
                </a:lnTo>
                <a:lnTo>
                  <a:pt x="12906" y="7883"/>
                </a:lnTo>
                <a:lnTo>
                  <a:pt x="12819" y="7885"/>
                </a:lnTo>
                <a:lnTo>
                  <a:pt x="12731" y="7883"/>
                </a:lnTo>
                <a:lnTo>
                  <a:pt x="12645" y="7877"/>
                </a:lnTo>
                <a:lnTo>
                  <a:pt x="12560" y="7865"/>
                </a:lnTo>
                <a:lnTo>
                  <a:pt x="12476" y="7851"/>
                </a:lnTo>
                <a:lnTo>
                  <a:pt x="12393" y="7831"/>
                </a:lnTo>
                <a:lnTo>
                  <a:pt x="12313" y="7809"/>
                </a:lnTo>
                <a:lnTo>
                  <a:pt x="12234" y="7782"/>
                </a:lnTo>
                <a:lnTo>
                  <a:pt x="12156" y="7752"/>
                </a:lnTo>
                <a:lnTo>
                  <a:pt x="12080" y="7718"/>
                </a:lnTo>
                <a:lnTo>
                  <a:pt x="12007" y="7681"/>
                </a:lnTo>
                <a:lnTo>
                  <a:pt x="11935" y="7640"/>
                </a:lnTo>
                <a:lnTo>
                  <a:pt x="11866" y="7596"/>
                </a:lnTo>
                <a:lnTo>
                  <a:pt x="11800" y="7549"/>
                </a:lnTo>
                <a:lnTo>
                  <a:pt x="11735" y="7499"/>
                </a:lnTo>
                <a:lnTo>
                  <a:pt x="11672" y="7445"/>
                </a:lnTo>
                <a:lnTo>
                  <a:pt x="11613" y="7390"/>
                </a:lnTo>
                <a:lnTo>
                  <a:pt x="11556" y="7331"/>
                </a:lnTo>
                <a:lnTo>
                  <a:pt x="11502" y="7269"/>
                </a:lnTo>
                <a:lnTo>
                  <a:pt x="11451" y="7205"/>
                </a:lnTo>
                <a:lnTo>
                  <a:pt x="11403" y="7139"/>
                </a:lnTo>
                <a:lnTo>
                  <a:pt x="11357" y="7070"/>
                </a:lnTo>
                <a:lnTo>
                  <a:pt x="11316" y="6999"/>
                </a:lnTo>
                <a:lnTo>
                  <a:pt x="11277" y="6926"/>
                </a:lnTo>
                <a:lnTo>
                  <a:pt x="11242" y="6851"/>
                </a:lnTo>
                <a:lnTo>
                  <a:pt x="11211" y="6775"/>
                </a:lnTo>
                <a:lnTo>
                  <a:pt x="11184" y="6695"/>
                </a:lnTo>
                <a:lnTo>
                  <a:pt x="11159" y="6615"/>
                </a:lnTo>
                <a:lnTo>
                  <a:pt x="11139" y="6534"/>
                </a:lnTo>
                <a:lnTo>
                  <a:pt x="11123" y="6450"/>
                </a:lnTo>
                <a:lnTo>
                  <a:pt x="11111" y="6366"/>
                </a:lnTo>
                <a:lnTo>
                  <a:pt x="11103" y="6279"/>
                </a:lnTo>
                <a:lnTo>
                  <a:pt x="11099" y="6192"/>
                </a:lnTo>
                <a:lnTo>
                  <a:pt x="5642" y="6192"/>
                </a:lnTo>
                <a:lnTo>
                  <a:pt x="5639" y="6279"/>
                </a:lnTo>
                <a:lnTo>
                  <a:pt x="5630" y="6366"/>
                </a:lnTo>
                <a:lnTo>
                  <a:pt x="5618" y="6450"/>
                </a:lnTo>
                <a:lnTo>
                  <a:pt x="5602" y="6534"/>
                </a:lnTo>
                <a:lnTo>
                  <a:pt x="5582" y="6615"/>
                </a:lnTo>
                <a:lnTo>
                  <a:pt x="5557" y="6695"/>
                </a:lnTo>
                <a:lnTo>
                  <a:pt x="5530" y="6775"/>
                </a:lnTo>
                <a:lnTo>
                  <a:pt x="5499" y="6851"/>
                </a:lnTo>
                <a:lnTo>
                  <a:pt x="5464" y="6926"/>
                </a:lnTo>
                <a:lnTo>
                  <a:pt x="5425" y="6999"/>
                </a:lnTo>
                <a:lnTo>
                  <a:pt x="5384" y="7070"/>
                </a:lnTo>
                <a:lnTo>
                  <a:pt x="5338" y="7139"/>
                </a:lnTo>
                <a:lnTo>
                  <a:pt x="5290" y="7205"/>
                </a:lnTo>
                <a:lnTo>
                  <a:pt x="5240" y="7269"/>
                </a:lnTo>
                <a:lnTo>
                  <a:pt x="5185" y="7331"/>
                </a:lnTo>
                <a:lnTo>
                  <a:pt x="5129" y="7390"/>
                </a:lnTo>
                <a:lnTo>
                  <a:pt x="5069" y="7445"/>
                </a:lnTo>
                <a:lnTo>
                  <a:pt x="5006" y="7499"/>
                </a:lnTo>
                <a:lnTo>
                  <a:pt x="4942" y="7549"/>
                </a:lnTo>
                <a:lnTo>
                  <a:pt x="4874" y="7596"/>
                </a:lnTo>
                <a:lnTo>
                  <a:pt x="4806" y="7640"/>
                </a:lnTo>
                <a:lnTo>
                  <a:pt x="4734" y="7681"/>
                </a:lnTo>
                <a:lnTo>
                  <a:pt x="4661" y="7718"/>
                </a:lnTo>
                <a:lnTo>
                  <a:pt x="4586" y="7752"/>
                </a:lnTo>
                <a:lnTo>
                  <a:pt x="4507" y="7782"/>
                </a:lnTo>
                <a:lnTo>
                  <a:pt x="4428" y="7809"/>
                </a:lnTo>
                <a:lnTo>
                  <a:pt x="4348" y="7831"/>
                </a:lnTo>
                <a:lnTo>
                  <a:pt x="4266" y="7851"/>
                </a:lnTo>
                <a:lnTo>
                  <a:pt x="4182" y="7865"/>
                </a:lnTo>
                <a:lnTo>
                  <a:pt x="4097" y="7877"/>
                </a:lnTo>
                <a:lnTo>
                  <a:pt x="4011" y="7883"/>
                </a:lnTo>
                <a:lnTo>
                  <a:pt x="3923" y="7885"/>
                </a:lnTo>
                <a:lnTo>
                  <a:pt x="3836" y="7883"/>
                </a:lnTo>
                <a:lnTo>
                  <a:pt x="3749" y="7877"/>
                </a:lnTo>
                <a:lnTo>
                  <a:pt x="3664" y="7865"/>
                </a:lnTo>
                <a:lnTo>
                  <a:pt x="3581" y="7851"/>
                </a:lnTo>
                <a:lnTo>
                  <a:pt x="3499" y="7831"/>
                </a:lnTo>
                <a:lnTo>
                  <a:pt x="3417" y="7809"/>
                </a:lnTo>
                <a:lnTo>
                  <a:pt x="3339" y="7782"/>
                </a:lnTo>
                <a:lnTo>
                  <a:pt x="3261" y="7752"/>
                </a:lnTo>
                <a:lnTo>
                  <a:pt x="3186" y="7718"/>
                </a:lnTo>
                <a:lnTo>
                  <a:pt x="3112" y="7681"/>
                </a:lnTo>
                <a:lnTo>
                  <a:pt x="3041" y="7640"/>
                </a:lnTo>
                <a:lnTo>
                  <a:pt x="2971" y="7596"/>
                </a:lnTo>
                <a:lnTo>
                  <a:pt x="2904" y="7549"/>
                </a:lnTo>
                <a:lnTo>
                  <a:pt x="2839" y="7499"/>
                </a:lnTo>
                <a:lnTo>
                  <a:pt x="2778" y="7445"/>
                </a:lnTo>
                <a:lnTo>
                  <a:pt x="2718" y="7390"/>
                </a:lnTo>
                <a:lnTo>
                  <a:pt x="2661" y="7331"/>
                </a:lnTo>
                <a:lnTo>
                  <a:pt x="2607" y="7269"/>
                </a:lnTo>
                <a:lnTo>
                  <a:pt x="2556" y="7205"/>
                </a:lnTo>
                <a:lnTo>
                  <a:pt x="2508" y="7139"/>
                </a:lnTo>
                <a:lnTo>
                  <a:pt x="2463" y="7070"/>
                </a:lnTo>
                <a:lnTo>
                  <a:pt x="2421" y="6999"/>
                </a:lnTo>
                <a:lnTo>
                  <a:pt x="2383" y="6926"/>
                </a:lnTo>
                <a:lnTo>
                  <a:pt x="2348" y="6851"/>
                </a:lnTo>
                <a:lnTo>
                  <a:pt x="2316" y="6775"/>
                </a:lnTo>
                <a:lnTo>
                  <a:pt x="2288" y="6695"/>
                </a:lnTo>
                <a:lnTo>
                  <a:pt x="2264" y="6615"/>
                </a:lnTo>
                <a:lnTo>
                  <a:pt x="2244" y="6534"/>
                </a:lnTo>
                <a:lnTo>
                  <a:pt x="2228" y="6450"/>
                </a:lnTo>
                <a:lnTo>
                  <a:pt x="2216" y="6366"/>
                </a:lnTo>
                <a:lnTo>
                  <a:pt x="2208" y="6279"/>
                </a:lnTo>
                <a:lnTo>
                  <a:pt x="2205" y="6192"/>
                </a:lnTo>
                <a:lnTo>
                  <a:pt x="0" y="6192"/>
                </a:lnTo>
                <a:lnTo>
                  <a:pt x="0" y="4694"/>
                </a:lnTo>
                <a:lnTo>
                  <a:pt x="889" y="4694"/>
                </a:lnTo>
                <a:lnTo>
                  <a:pt x="889" y="3618"/>
                </a:lnTo>
                <a:close/>
                <a:moveTo>
                  <a:pt x="12819" y="5289"/>
                </a:moveTo>
                <a:lnTo>
                  <a:pt x="12863" y="5290"/>
                </a:lnTo>
                <a:lnTo>
                  <a:pt x="12907" y="5293"/>
                </a:lnTo>
                <a:lnTo>
                  <a:pt x="12951" y="5299"/>
                </a:lnTo>
                <a:lnTo>
                  <a:pt x="12994" y="5306"/>
                </a:lnTo>
                <a:lnTo>
                  <a:pt x="13036" y="5316"/>
                </a:lnTo>
                <a:lnTo>
                  <a:pt x="13078" y="5328"/>
                </a:lnTo>
                <a:lnTo>
                  <a:pt x="13118" y="5342"/>
                </a:lnTo>
                <a:lnTo>
                  <a:pt x="13158" y="5358"/>
                </a:lnTo>
                <a:lnTo>
                  <a:pt x="13196" y="5375"/>
                </a:lnTo>
                <a:lnTo>
                  <a:pt x="13234" y="5395"/>
                </a:lnTo>
                <a:lnTo>
                  <a:pt x="13270" y="5416"/>
                </a:lnTo>
                <a:lnTo>
                  <a:pt x="13306" y="5439"/>
                </a:lnTo>
                <a:lnTo>
                  <a:pt x="13340" y="5463"/>
                </a:lnTo>
                <a:lnTo>
                  <a:pt x="13373" y="5489"/>
                </a:lnTo>
                <a:lnTo>
                  <a:pt x="13405" y="5516"/>
                </a:lnTo>
                <a:lnTo>
                  <a:pt x="13436" y="5545"/>
                </a:lnTo>
                <a:lnTo>
                  <a:pt x="13465" y="5576"/>
                </a:lnTo>
                <a:lnTo>
                  <a:pt x="13492" y="5608"/>
                </a:lnTo>
                <a:lnTo>
                  <a:pt x="13518" y="5641"/>
                </a:lnTo>
                <a:lnTo>
                  <a:pt x="13543" y="5675"/>
                </a:lnTo>
                <a:lnTo>
                  <a:pt x="13565" y="5711"/>
                </a:lnTo>
                <a:lnTo>
                  <a:pt x="13586" y="5747"/>
                </a:lnTo>
                <a:lnTo>
                  <a:pt x="13605" y="5785"/>
                </a:lnTo>
                <a:lnTo>
                  <a:pt x="13623" y="5823"/>
                </a:lnTo>
                <a:lnTo>
                  <a:pt x="13638" y="5863"/>
                </a:lnTo>
                <a:lnTo>
                  <a:pt x="13653" y="5904"/>
                </a:lnTo>
                <a:lnTo>
                  <a:pt x="13664" y="5946"/>
                </a:lnTo>
                <a:lnTo>
                  <a:pt x="13674" y="5988"/>
                </a:lnTo>
                <a:lnTo>
                  <a:pt x="13682" y="6031"/>
                </a:lnTo>
                <a:lnTo>
                  <a:pt x="13688" y="6074"/>
                </a:lnTo>
                <a:lnTo>
                  <a:pt x="13691" y="6119"/>
                </a:lnTo>
                <a:lnTo>
                  <a:pt x="13692" y="6164"/>
                </a:lnTo>
                <a:lnTo>
                  <a:pt x="13691" y="6208"/>
                </a:lnTo>
                <a:lnTo>
                  <a:pt x="13688" y="6253"/>
                </a:lnTo>
                <a:lnTo>
                  <a:pt x="13682" y="6297"/>
                </a:lnTo>
                <a:lnTo>
                  <a:pt x="13674" y="6340"/>
                </a:lnTo>
                <a:lnTo>
                  <a:pt x="13664" y="6382"/>
                </a:lnTo>
                <a:lnTo>
                  <a:pt x="13653" y="6424"/>
                </a:lnTo>
                <a:lnTo>
                  <a:pt x="13638" y="6464"/>
                </a:lnTo>
                <a:lnTo>
                  <a:pt x="13623" y="6504"/>
                </a:lnTo>
                <a:lnTo>
                  <a:pt x="13605" y="6542"/>
                </a:lnTo>
                <a:lnTo>
                  <a:pt x="13586" y="6580"/>
                </a:lnTo>
                <a:lnTo>
                  <a:pt x="13565" y="6617"/>
                </a:lnTo>
                <a:lnTo>
                  <a:pt x="13543" y="6652"/>
                </a:lnTo>
                <a:lnTo>
                  <a:pt x="13518" y="6687"/>
                </a:lnTo>
                <a:lnTo>
                  <a:pt x="13492" y="6720"/>
                </a:lnTo>
                <a:lnTo>
                  <a:pt x="13465" y="6751"/>
                </a:lnTo>
                <a:lnTo>
                  <a:pt x="13436" y="6782"/>
                </a:lnTo>
                <a:lnTo>
                  <a:pt x="13405" y="6811"/>
                </a:lnTo>
                <a:lnTo>
                  <a:pt x="13373" y="6839"/>
                </a:lnTo>
                <a:lnTo>
                  <a:pt x="13340" y="6864"/>
                </a:lnTo>
                <a:lnTo>
                  <a:pt x="13306" y="6889"/>
                </a:lnTo>
                <a:lnTo>
                  <a:pt x="13270" y="6912"/>
                </a:lnTo>
                <a:lnTo>
                  <a:pt x="13234" y="6933"/>
                </a:lnTo>
                <a:lnTo>
                  <a:pt x="13196" y="6952"/>
                </a:lnTo>
                <a:lnTo>
                  <a:pt x="13158" y="6969"/>
                </a:lnTo>
                <a:lnTo>
                  <a:pt x="13118" y="6986"/>
                </a:lnTo>
                <a:lnTo>
                  <a:pt x="13078" y="6999"/>
                </a:lnTo>
                <a:lnTo>
                  <a:pt x="13036" y="7012"/>
                </a:lnTo>
                <a:lnTo>
                  <a:pt x="12994" y="7021"/>
                </a:lnTo>
                <a:lnTo>
                  <a:pt x="12951" y="7028"/>
                </a:lnTo>
                <a:lnTo>
                  <a:pt x="12907" y="7034"/>
                </a:lnTo>
                <a:lnTo>
                  <a:pt x="12863" y="7037"/>
                </a:lnTo>
                <a:lnTo>
                  <a:pt x="12819" y="7038"/>
                </a:lnTo>
                <a:lnTo>
                  <a:pt x="12773" y="7037"/>
                </a:lnTo>
                <a:lnTo>
                  <a:pt x="12729" y="7034"/>
                </a:lnTo>
                <a:lnTo>
                  <a:pt x="12685" y="7028"/>
                </a:lnTo>
                <a:lnTo>
                  <a:pt x="12643" y="7021"/>
                </a:lnTo>
                <a:lnTo>
                  <a:pt x="12601" y="7012"/>
                </a:lnTo>
                <a:lnTo>
                  <a:pt x="12559" y="6999"/>
                </a:lnTo>
                <a:lnTo>
                  <a:pt x="12518" y="6986"/>
                </a:lnTo>
                <a:lnTo>
                  <a:pt x="12478" y="6969"/>
                </a:lnTo>
                <a:lnTo>
                  <a:pt x="12440" y="6952"/>
                </a:lnTo>
                <a:lnTo>
                  <a:pt x="12402" y="6933"/>
                </a:lnTo>
                <a:lnTo>
                  <a:pt x="12366" y="6912"/>
                </a:lnTo>
                <a:lnTo>
                  <a:pt x="12330" y="6889"/>
                </a:lnTo>
                <a:lnTo>
                  <a:pt x="12296" y="6864"/>
                </a:lnTo>
                <a:lnTo>
                  <a:pt x="12263" y="6839"/>
                </a:lnTo>
                <a:lnTo>
                  <a:pt x="12231" y="6811"/>
                </a:lnTo>
                <a:lnTo>
                  <a:pt x="12201" y="6782"/>
                </a:lnTo>
                <a:lnTo>
                  <a:pt x="12172" y="6751"/>
                </a:lnTo>
                <a:lnTo>
                  <a:pt x="12144" y="6720"/>
                </a:lnTo>
                <a:lnTo>
                  <a:pt x="12118" y="6687"/>
                </a:lnTo>
                <a:lnTo>
                  <a:pt x="12094" y="6652"/>
                </a:lnTo>
                <a:lnTo>
                  <a:pt x="12071" y="6617"/>
                </a:lnTo>
                <a:lnTo>
                  <a:pt x="12050" y="6580"/>
                </a:lnTo>
                <a:lnTo>
                  <a:pt x="12031" y="6542"/>
                </a:lnTo>
                <a:lnTo>
                  <a:pt x="12013" y="6504"/>
                </a:lnTo>
                <a:lnTo>
                  <a:pt x="11997" y="6464"/>
                </a:lnTo>
                <a:lnTo>
                  <a:pt x="11984" y="6424"/>
                </a:lnTo>
                <a:lnTo>
                  <a:pt x="11972" y="6382"/>
                </a:lnTo>
                <a:lnTo>
                  <a:pt x="11962" y="6340"/>
                </a:lnTo>
                <a:lnTo>
                  <a:pt x="11955" y="6297"/>
                </a:lnTo>
                <a:lnTo>
                  <a:pt x="11949" y="6253"/>
                </a:lnTo>
                <a:lnTo>
                  <a:pt x="11946" y="6208"/>
                </a:lnTo>
                <a:lnTo>
                  <a:pt x="11945" y="6164"/>
                </a:lnTo>
                <a:lnTo>
                  <a:pt x="11946" y="6119"/>
                </a:lnTo>
                <a:lnTo>
                  <a:pt x="11949" y="6074"/>
                </a:lnTo>
                <a:lnTo>
                  <a:pt x="11955" y="6031"/>
                </a:lnTo>
                <a:lnTo>
                  <a:pt x="11962" y="5988"/>
                </a:lnTo>
                <a:lnTo>
                  <a:pt x="11972" y="5946"/>
                </a:lnTo>
                <a:lnTo>
                  <a:pt x="11984" y="5904"/>
                </a:lnTo>
                <a:lnTo>
                  <a:pt x="11997" y="5863"/>
                </a:lnTo>
                <a:lnTo>
                  <a:pt x="12013" y="5823"/>
                </a:lnTo>
                <a:lnTo>
                  <a:pt x="12031" y="5785"/>
                </a:lnTo>
                <a:lnTo>
                  <a:pt x="12050" y="5747"/>
                </a:lnTo>
                <a:lnTo>
                  <a:pt x="12071" y="5711"/>
                </a:lnTo>
                <a:lnTo>
                  <a:pt x="12094" y="5675"/>
                </a:lnTo>
                <a:lnTo>
                  <a:pt x="12118" y="5641"/>
                </a:lnTo>
                <a:lnTo>
                  <a:pt x="12144" y="5608"/>
                </a:lnTo>
                <a:lnTo>
                  <a:pt x="12172" y="5576"/>
                </a:lnTo>
                <a:lnTo>
                  <a:pt x="12201" y="5545"/>
                </a:lnTo>
                <a:lnTo>
                  <a:pt x="12231" y="5516"/>
                </a:lnTo>
                <a:lnTo>
                  <a:pt x="12263" y="5489"/>
                </a:lnTo>
                <a:lnTo>
                  <a:pt x="12296" y="5463"/>
                </a:lnTo>
                <a:lnTo>
                  <a:pt x="12330" y="5439"/>
                </a:lnTo>
                <a:lnTo>
                  <a:pt x="12366" y="5416"/>
                </a:lnTo>
                <a:lnTo>
                  <a:pt x="12402" y="5395"/>
                </a:lnTo>
                <a:lnTo>
                  <a:pt x="12440" y="5375"/>
                </a:lnTo>
                <a:lnTo>
                  <a:pt x="12478" y="5358"/>
                </a:lnTo>
                <a:lnTo>
                  <a:pt x="12518" y="5342"/>
                </a:lnTo>
                <a:lnTo>
                  <a:pt x="12559" y="5328"/>
                </a:lnTo>
                <a:lnTo>
                  <a:pt x="12601" y="5316"/>
                </a:lnTo>
                <a:lnTo>
                  <a:pt x="12643" y="5306"/>
                </a:lnTo>
                <a:lnTo>
                  <a:pt x="12685" y="5299"/>
                </a:lnTo>
                <a:lnTo>
                  <a:pt x="12729" y="5293"/>
                </a:lnTo>
                <a:lnTo>
                  <a:pt x="12773" y="5290"/>
                </a:lnTo>
                <a:lnTo>
                  <a:pt x="12819" y="5289"/>
                </a:lnTo>
                <a:close/>
                <a:moveTo>
                  <a:pt x="3923" y="5289"/>
                </a:moveTo>
                <a:lnTo>
                  <a:pt x="3968" y="5290"/>
                </a:lnTo>
                <a:lnTo>
                  <a:pt x="4013" y="5293"/>
                </a:lnTo>
                <a:lnTo>
                  <a:pt x="4056" y="5299"/>
                </a:lnTo>
                <a:lnTo>
                  <a:pt x="4099" y="5306"/>
                </a:lnTo>
                <a:lnTo>
                  <a:pt x="4141" y="5316"/>
                </a:lnTo>
                <a:lnTo>
                  <a:pt x="4182" y="5328"/>
                </a:lnTo>
                <a:lnTo>
                  <a:pt x="4224" y="5342"/>
                </a:lnTo>
                <a:lnTo>
                  <a:pt x="4263" y="5358"/>
                </a:lnTo>
                <a:lnTo>
                  <a:pt x="4302" y="5375"/>
                </a:lnTo>
                <a:lnTo>
                  <a:pt x="4339" y="5395"/>
                </a:lnTo>
                <a:lnTo>
                  <a:pt x="4376" y="5416"/>
                </a:lnTo>
                <a:lnTo>
                  <a:pt x="4411" y="5439"/>
                </a:lnTo>
                <a:lnTo>
                  <a:pt x="4446" y="5463"/>
                </a:lnTo>
                <a:lnTo>
                  <a:pt x="4479" y="5489"/>
                </a:lnTo>
                <a:lnTo>
                  <a:pt x="4510" y="5516"/>
                </a:lnTo>
                <a:lnTo>
                  <a:pt x="4540" y="5545"/>
                </a:lnTo>
                <a:lnTo>
                  <a:pt x="4569" y="5576"/>
                </a:lnTo>
                <a:lnTo>
                  <a:pt x="4597" y="5608"/>
                </a:lnTo>
                <a:lnTo>
                  <a:pt x="4623" y="5641"/>
                </a:lnTo>
                <a:lnTo>
                  <a:pt x="4647" y="5675"/>
                </a:lnTo>
                <a:lnTo>
                  <a:pt x="4670" y="5711"/>
                </a:lnTo>
                <a:lnTo>
                  <a:pt x="4691" y="5747"/>
                </a:lnTo>
                <a:lnTo>
                  <a:pt x="4711" y="5785"/>
                </a:lnTo>
                <a:lnTo>
                  <a:pt x="4728" y="5823"/>
                </a:lnTo>
                <a:lnTo>
                  <a:pt x="4744" y="5863"/>
                </a:lnTo>
                <a:lnTo>
                  <a:pt x="4757" y="5904"/>
                </a:lnTo>
                <a:lnTo>
                  <a:pt x="4770" y="5946"/>
                </a:lnTo>
                <a:lnTo>
                  <a:pt x="4779" y="5988"/>
                </a:lnTo>
                <a:lnTo>
                  <a:pt x="4787" y="6031"/>
                </a:lnTo>
                <a:lnTo>
                  <a:pt x="4792" y="6074"/>
                </a:lnTo>
                <a:lnTo>
                  <a:pt x="4796" y="6119"/>
                </a:lnTo>
                <a:lnTo>
                  <a:pt x="4797" y="6164"/>
                </a:lnTo>
                <a:lnTo>
                  <a:pt x="4796" y="6208"/>
                </a:lnTo>
                <a:lnTo>
                  <a:pt x="4792" y="6253"/>
                </a:lnTo>
                <a:lnTo>
                  <a:pt x="4787" y="6297"/>
                </a:lnTo>
                <a:lnTo>
                  <a:pt x="4779" y="6340"/>
                </a:lnTo>
                <a:lnTo>
                  <a:pt x="4770" y="6382"/>
                </a:lnTo>
                <a:lnTo>
                  <a:pt x="4757" y="6424"/>
                </a:lnTo>
                <a:lnTo>
                  <a:pt x="4744" y="6464"/>
                </a:lnTo>
                <a:lnTo>
                  <a:pt x="4728" y="6504"/>
                </a:lnTo>
                <a:lnTo>
                  <a:pt x="4711" y="6542"/>
                </a:lnTo>
                <a:lnTo>
                  <a:pt x="4691" y="6580"/>
                </a:lnTo>
                <a:lnTo>
                  <a:pt x="4670" y="6617"/>
                </a:lnTo>
                <a:lnTo>
                  <a:pt x="4647" y="6652"/>
                </a:lnTo>
                <a:lnTo>
                  <a:pt x="4623" y="6687"/>
                </a:lnTo>
                <a:lnTo>
                  <a:pt x="4597" y="6720"/>
                </a:lnTo>
                <a:lnTo>
                  <a:pt x="4569" y="6751"/>
                </a:lnTo>
                <a:lnTo>
                  <a:pt x="4540" y="6782"/>
                </a:lnTo>
                <a:lnTo>
                  <a:pt x="4510" y="6811"/>
                </a:lnTo>
                <a:lnTo>
                  <a:pt x="4479" y="6839"/>
                </a:lnTo>
                <a:lnTo>
                  <a:pt x="4446" y="6864"/>
                </a:lnTo>
                <a:lnTo>
                  <a:pt x="4411" y="6889"/>
                </a:lnTo>
                <a:lnTo>
                  <a:pt x="4376" y="6912"/>
                </a:lnTo>
                <a:lnTo>
                  <a:pt x="4339" y="6933"/>
                </a:lnTo>
                <a:lnTo>
                  <a:pt x="4302" y="6952"/>
                </a:lnTo>
                <a:lnTo>
                  <a:pt x="4263" y="6969"/>
                </a:lnTo>
                <a:lnTo>
                  <a:pt x="4224" y="6986"/>
                </a:lnTo>
                <a:lnTo>
                  <a:pt x="4182" y="6999"/>
                </a:lnTo>
                <a:lnTo>
                  <a:pt x="4141" y="7012"/>
                </a:lnTo>
                <a:lnTo>
                  <a:pt x="4099" y="7021"/>
                </a:lnTo>
                <a:lnTo>
                  <a:pt x="4056" y="7028"/>
                </a:lnTo>
                <a:lnTo>
                  <a:pt x="4013" y="7034"/>
                </a:lnTo>
                <a:lnTo>
                  <a:pt x="3968" y="7037"/>
                </a:lnTo>
                <a:lnTo>
                  <a:pt x="3923" y="7038"/>
                </a:lnTo>
                <a:lnTo>
                  <a:pt x="3878" y="7037"/>
                </a:lnTo>
                <a:lnTo>
                  <a:pt x="3834" y="7034"/>
                </a:lnTo>
                <a:lnTo>
                  <a:pt x="3791" y="7028"/>
                </a:lnTo>
                <a:lnTo>
                  <a:pt x="3747" y="7021"/>
                </a:lnTo>
                <a:lnTo>
                  <a:pt x="3705" y="7012"/>
                </a:lnTo>
                <a:lnTo>
                  <a:pt x="3664" y="6999"/>
                </a:lnTo>
                <a:lnTo>
                  <a:pt x="3623" y="6986"/>
                </a:lnTo>
                <a:lnTo>
                  <a:pt x="3584" y="6969"/>
                </a:lnTo>
                <a:lnTo>
                  <a:pt x="3545" y="6952"/>
                </a:lnTo>
                <a:lnTo>
                  <a:pt x="3508" y="6933"/>
                </a:lnTo>
                <a:lnTo>
                  <a:pt x="3471" y="6912"/>
                </a:lnTo>
                <a:lnTo>
                  <a:pt x="3435" y="6889"/>
                </a:lnTo>
                <a:lnTo>
                  <a:pt x="3401" y="6864"/>
                </a:lnTo>
                <a:lnTo>
                  <a:pt x="3368" y="6839"/>
                </a:lnTo>
                <a:lnTo>
                  <a:pt x="3336" y="6811"/>
                </a:lnTo>
                <a:lnTo>
                  <a:pt x="3306" y="6782"/>
                </a:lnTo>
                <a:lnTo>
                  <a:pt x="3276" y="6751"/>
                </a:lnTo>
                <a:lnTo>
                  <a:pt x="3250" y="6720"/>
                </a:lnTo>
                <a:lnTo>
                  <a:pt x="3223" y="6687"/>
                </a:lnTo>
                <a:lnTo>
                  <a:pt x="3199" y="6652"/>
                </a:lnTo>
                <a:lnTo>
                  <a:pt x="3177" y="6617"/>
                </a:lnTo>
                <a:lnTo>
                  <a:pt x="3155" y="6580"/>
                </a:lnTo>
                <a:lnTo>
                  <a:pt x="3136" y="6542"/>
                </a:lnTo>
                <a:lnTo>
                  <a:pt x="3118" y="6504"/>
                </a:lnTo>
                <a:lnTo>
                  <a:pt x="3103" y="6464"/>
                </a:lnTo>
                <a:lnTo>
                  <a:pt x="3089" y="6424"/>
                </a:lnTo>
                <a:lnTo>
                  <a:pt x="3077" y="6382"/>
                </a:lnTo>
                <a:lnTo>
                  <a:pt x="3068" y="6340"/>
                </a:lnTo>
                <a:lnTo>
                  <a:pt x="3059" y="6297"/>
                </a:lnTo>
                <a:lnTo>
                  <a:pt x="3054" y="6253"/>
                </a:lnTo>
                <a:lnTo>
                  <a:pt x="3050" y="6208"/>
                </a:lnTo>
                <a:lnTo>
                  <a:pt x="3049" y="6164"/>
                </a:lnTo>
                <a:lnTo>
                  <a:pt x="3050" y="6119"/>
                </a:lnTo>
                <a:lnTo>
                  <a:pt x="3054" y="6074"/>
                </a:lnTo>
                <a:lnTo>
                  <a:pt x="3059" y="6031"/>
                </a:lnTo>
                <a:lnTo>
                  <a:pt x="3068" y="5988"/>
                </a:lnTo>
                <a:lnTo>
                  <a:pt x="3077" y="5946"/>
                </a:lnTo>
                <a:lnTo>
                  <a:pt x="3089" y="5904"/>
                </a:lnTo>
                <a:lnTo>
                  <a:pt x="3103" y="5863"/>
                </a:lnTo>
                <a:lnTo>
                  <a:pt x="3118" y="5823"/>
                </a:lnTo>
                <a:lnTo>
                  <a:pt x="3136" y="5785"/>
                </a:lnTo>
                <a:lnTo>
                  <a:pt x="3155" y="5747"/>
                </a:lnTo>
                <a:lnTo>
                  <a:pt x="3177" y="5711"/>
                </a:lnTo>
                <a:lnTo>
                  <a:pt x="3199" y="5675"/>
                </a:lnTo>
                <a:lnTo>
                  <a:pt x="3223" y="5641"/>
                </a:lnTo>
                <a:lnTo>
                  <a:pt x="3250" y="5608"/>
                </a:lnTo>
                <a:lnTo>
                  <a:pt x="3276" y="5576"/>
                </a:lnTo>
                <a:lnTo>
                  <a:pt x="3306" y="5545"/>
                </a:lnTo>
                <a:lnTo>
                  <a:pt x="3336" y="5516"/>
                </a:lnTo>
                <a:lnTo>
                  <a:pt x="3368" y="5489"/>
                </a:lnTo>
                <a:lnTo>
                  <a:pt x="3401" y="5463"/>
                </a:lnTo>
                <a:lnTo>
                  <a:pt x="3435" y="5439"/>
                </a:lnTo>
                <a:lnTo>
                  <a:pt x="3471" y="5416"/>
                </a:lnTo>
                <a:lnTo>
                  <a:pt x="3508" y="5395"/>
                </a:lnTo>
                <a:lnTo>
                  <a:pt x="3545" y="5375"/>
                </a:lnTo>
                <a:lnTo>
                  <a:pt x="3584" y="5358"/>
                </a:lnTo>
                <a:lnTo>
                  <a:pt x="3623" y="5342"/>
                </a:lnTo>
                <a:lnTo>
                  <a:pt x="3664" y="5328"/>
                </a:lnTo>
                <a:lnTo>
                  <a:pt x="3705" y="5316"/>
                </a:lnTo>
                <a:lnTo>
                  <a:pt x="3747" y="5306"/>
                </a:lnTo>
                <a:lnTo>
                  <a:pt x="3791" y="5299"/>
                </a:lnTo>
                <a:lnTo>
                  <a:pt x="3834" y="5293"/>
                </a:lnTo>
                <a:lnTo>
                  <a:pt x="3878" y="5290"/>
                </a:lnTo>
                <a:lnTo>
                  <a:pt x="3923" y="5289"/>
                </a:lnTo>
                <a:close/>
                <a:moveTo>
                  <a:pt x="4469" y="944"/>
                </a:moveTo>
                <a:lnTo>
                  <a:pt x="7037" y="944"/>
                </a:lnTo>
                <a:lnTo>
                  <a:pt x="6517" y="3103"/>
                </a:lnTo>
                <a:lnTo>
                  <a:pt x="3542" y="3103"/>
                </a:lnTo>
                <a:lnTo>
                  <a:pt x="4469" y="944"/>
                </a:lnTo>
                <a:close/>
                <a:moveTo>
                  <a:pt x="7815" y="944"/>
                </a:moveTo>
                <a:lnTo>
                  <a:pt x="9490" y="944"/>
                </a:lnTo>
                <a:lnTo>
                  <a:pt x="10718" y="3103"/>
                </a:lnTo>
                <a:lnTo>
                  <a:pt x="7204" y="3103"/>
                </a:lnTo>
                <a:lnTo>
                  <a:pt x="7815" y="944"/>
                </a:lnTo>
                <a:close/>
              </a:path>
            </a:pathLst>
          </a:custGeom>
          <a:noFill/>
          <a:ln w="9525">
            <a:solidFill>
              <a:schemeClr val="bg1"/>
            </a:solidFill>
            <a:round/>
            <a:headEnd/>
            <a:tailEnd/>
          </a:ln>
        </p:spPr>
        <p:txBody>
          <a:bodyPr vert="horz" wrap="square" lIns="68562" tIns="34281" rIns="68562" bIns="34281" numCol="1" anchor="t" anchorCtr="0" compatLnSpc="1">
            <a:prstTxWarp prst="textNoShape">
              <a:avLst/>
            </a:prstTxWarp>
          </a:bodyPr>
          <a:lstStyle/>
          <a:p>
            <a:pPr defTabSz="685525" fontAlgn="ctr">
              <a:defRPr/>
            </a:pPr>
            <a:endParaRPr lang="en-US" altLang="zh-CN" sz="1050" kern="0" dirty="0">
              <a:solidFill>
                <a:sysClr val="windowText" lastClr="000000"/>
              </a:solidFill>
              <a:latin typeface="Akkurat Pro" panose="020B0504020101020102" pitchFamily="34" charset="0"/>
              <a:ea typeface="微软雅黑" panose="020B0503020204020204" pitchFamily="34" charset="-122"/>
              <a:cs typeface="Arial" panose="020B0604020202020204" pitchFamily="34" charset="0"/>
            </a:endParaRPr>
          </a:p>
        </p:txBody>
      </p:sp>
      <p:grpSp>
        <p:nvGrpSpPr>
          <p:cNvPr id="3" name="Group 2"/>
          <p:cNvGrpSpPr/>
          <p:nvPr/>
        </p:nvGrpSpPr>
        <p:grpSpPr>
          <a:xfrm>
            <a:off x="1170238" y="2101937"/>
            <a:ext cx="2199127" cy="1541027"/>
            <a:chOff x="1170238" y="2330537"/>
            <a:chExt cx="2199127" cy="1541027"/>
          </a:xfrm>
        </p:grpSpPr>
        <p:grpSp>
          <p:nvGrpSpPr>
            <p:cNvPr id="23" name="组合 22"/>
            <p:cNvGrpSpPr/>
            <p:nvPr/>
          </p:nvGrpSpPr>
          <p:grpSpPr>
            <a:xfrm>
              <a:off x="1170238" y="2330537"/>
              <a:ext cx="2199127" cy="1541027"/>
              <a:chOff x="888298" y="2330537"/>
              <a:chExt cx="2199127" cy="1541027"/>
            </a:xfrm>
          </p:grpSpPr>
          <p:sp>
            <p:nvSpPr>
              <p:cNvPr id="20" name="矩形 19"/>
              <p:cNvSpPr/>
              <p:nvPr/>
            </p:nvSpPr>
            <p:spPr>
              <a:xfrm>
                <a:off x="888298" y="3502232"/>
                <a:ext cx="2199127" cy="369332"/>
              </a:xfrm>
              <a:prstGeom prst="rect">
                <a:avLst/>
              </a:prstGeom>
            </p:spPr>
            <p:txBody>
              <a:bodyPr wrap="none" anchor="ctr">
                <a:spAutoFit/>
              </a:bodyPr>
              <a:lstStyle/>
              <a:p>
                <a:pPr algn="ctr" defTabSz="1219170"/>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Smart </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Water Meter</a:t>
                </a:r>
                <a:endParaRPr lang="en-US" altLang="zh-CN" kern="1200"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pic>
            <p:nvPicPr>
              <p:cNvPr id="71" name="Picture 7" descr="C:\Users\Administrator\Desktop\郭平\圈.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1659"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A_图片 12">
              <a:extLst>
                <a:ext uri="{FF2B5EF4-FFF2-40B4-BE49-F238E27FC236}">
                  <a16:creationId xmlns:a16="http://schemas.microsoft.com/office/drawing/2014/main" xmlns="" id="{15CDD2CF-3D34-4D67-BC2A-36E8D13A370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tretch>
              <a:fillRect/>
            </a:stretch>
          </p:blipFill>
          <p:spPr>
            <a:xfrm>
              <a:off x="2278715" y="2566234"/>
              <a:ext cx="583970" cy="583967"/>
            </a:xfrm>
            <a:prstGeom prst="rect">
              <a:avLst/>
            </a:prstGeom>
          </p:spPr>
        </p:pic>
      </p:grpSp>
      <p:pic>
        <p:nvPicPr>
          <p:cNvPr id="80" name="Picture 79"/>
          <p:cNvPicPr>
            <a:picLocks noChangeAspect="1"/>
          </p:cNvPicPr>
          <p:nvPr/>
        </p:nvPicPr>
        <p:blipFill rotWithShape="1">
          <a:blip r:embed="rId8"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199745" y="5459764"/>
            <a:ext cx="824920" cy="611705"/>
          </a:xfrm>
          <a:prstGeom prst="rect">
            <a:avLst/>
          </a:prstGeom>
        </p:spPr>
      </p:pic>
      <p:pic>
        <p:nvPicPr>
          <p:cNvPr id="81" name="Picture 80"/>
          <p:cNvPicPr>
            <a:picLocks noChangeAspect="1"/>
          </p:cNvPicPr>
          <p:nvPr/>
        </p:nvPicPr>
        <p:blipFill rotWithShape="1">
          <a:blip r:embed="rId9" cstate="screen">
            <a:duotone>
              <a:schemeClr val="accent1">
                <a:shade val="45000"/>
                <a:satMod val="135000"/>
              </a:schemeClr>
              <a:prstClr val="white"/>
            </a:duotone>
            <a:extLst>
              <a:ext uri="{28A0092B-C50C-407E-A947-70E740481C1C}">
                <a14:useLocalDpi xmlns:a14="http://schemas.microsoft.com/office/drawing/2010/main"/>
              </a:ext>
            </a:extLst>
          </a:blip>
          <a:srcRect b="-11430"/>
          <a:stretch/>
        </p:blipFill>
        <p:spPr>
          <a:xfrm>
            <a:off x="1111755" y="5512253"/>
            <a:ext cx="1010583" cy="604980"/>
          </a:xfrm>
          <a:prstGeom prst="rect">
            <a:avLst/>
          </a:prstGeom>
        </p:spPr>
      </p:pic>
      <p:pic>
        <p:nvPicPr>
          <p:cNvPr id="82" name="图片 191"/>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320777" y="5871148"/>
            <a:ext cx="1245010" cy="190060"/>
          </a:xfrm>
          <a:prstGeom prst="rect">
            <a:avLst/>
          </a:prstGeom>
          <a:solidFill>
            <a:schemeClr val="bg1"/>
          </a:solidFill>
        </p:spPr>
      </p:pic>
      <p:pic>
        <p:nvPicPr>
          <p:cNvPr id="83" name="图片 192"/>
          <p:cNvPicPr>
            <a:picLocks noChangeAspect="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27942" y="5586992"/>
            <a:ext cx="727594" cy="229237"/>
          </a:xfrm>
          <a:prstGeom prst="rect">
            <a:avLst/>
          </a:prstGeom>
          <a:solidFill>
            <a:schemeClr val="bg1"/>
          </a:solidFill>
        </p:spPr>
      </p:pic>
      <p:pic>
        <p:nvPicPr>
          <p:cNvPr id="84" name="图片 193"/>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088147" y="5622316"/>
            <a:ext cx="1156475" cy="384855"/>
          </a:xfrm>
          <a:prstGeom prst="rect">
            <a:avLst/>
          </a:prstGeom>
          <a:solidFill>
            <a:schemeClr val="bg1"/>
          </a:solidFill>
        </p:spPr>
      </p:pic>
      <p:pic>
        <p:nvPicPr>
          <p:cNvPr id="85" name="图片 194"/>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39806" y="5621431"/>
            <a:ext cx="904021" cy="386694"/>
          </a:xfrm>
          <a:prstGeom prst="rect">
            <a:avLst/>
          </a:prstGeom>
          <a:solidFill>
            <a:schemeClr val="bg1"/>
          </a:solidFill>
        </p:spPr>
      </p:pic>
      <p:pic>
        <p:nvPicPr>
          <p:cNvPr id="86" name="图片 196"/>
          <p:cNvPicPr>
            <a:picLocks noChangeAspect="1"/>
          </p:cNvPicPr>
          <p:nvPr/>
        </p:nvPicPr>
        <p:blipFill>
          <a:blip r:embed="rId1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466940" y="5683783"/>
            <a:ext cx="996144" cy="277826"/>
          </a:xfrm>
          <a:prstGeom prst="rect">
            <a:avLst/>
          </a:prstGeom>
          <a:solidFill>
            <a:schemeClr val="bg1"/>
          </a:solidFill>
        </p:spPr>
      </p:pic>
      <p:pic>
        <p:nvPicPr>
          <p:cNvPr id="87" name="图片 190"/>
          <p:cNvPicPr>
            <a:picLocks noChangeAspect="1"/>
          </p:cNvPicPr>
          <p:nvPr/>
        </p:nvPicPr>
        <p:blipFill>
          <a:blip r:embed="rId1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800283" y="5642073"/>
            <a:ext cx="674814" cy="386525"/>
          </a:xfrm>
          <a:prstGeom prst="rect">
            <a:avLst/>
          </a:prstGeom>
        </p:spPr>
      </p:pic>
      <p:pic>
        <p:nvPicPr>
          <p:cNvPr id="88" name="图片 189"/>
          <p:cNvPicPr>
            <a:picLocks noChangeAspect="1"/>
          </p:cNvPicPr>
          <p:nvPr/>
        </p:nvPicPr>
        <p:blipFill>
          <a:blip r:embed="rId16">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702257" y="5626279"/>
            <a:ext cx="1195967" cy="380610"/>
          </a:xfrm>
          <a:prstGeom prst="rect">
            <a:avLst/>
          </a:prstGeom>
        </p:spPr>
      </p:pic>
      <p:pic>
        <p:nvPicPr>
          <p:cNvPr id="89" name="图片 188"/>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951290" y="5664933"/>
            <a:ext cx="789781" cy="304888"/>
          </a:xfrm>
          <a:prstGeom prst="rect">
            <a:avLst/>
          </a:prstGeom>
        </p:spPr>
      </p:pic>
    </p:spTree>
    <p:extLst>
      <p:ext uri="{BB962C8B-B14F-4D97-AF65-F5344CB8AC3E}">
        <p14:creationId xmlns:p14="http://schemas.microsoft.com/office/powerpoint/2010/main" val="2216688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4" y="-43735"/>
            <a:ext cx="12179974" cy="6898517"/>
          </a:xfrm>
          <a:prstGeom prst="rect">
            <a:avLst/>
          </a:prstGeom>
        </p:spPr>
      </p:pic>
      <p:sp>
        <p:nvSpPr>
          <p:cNvPr id="35" name="矩形 34"/>
          <p:cNvSpPr/>
          <p:nvPr/>
        </p:nvSpPr>
        <p:spPr>
          <a:xfrm>
            <a:off x="14748" y="-43735"/>
            <a:ext cx="12192000" cy="6901735"/>
          </a:xfrm>
          <a:prstGeom prst="rect">
            <a:avLst/>
          </a:prstGeom>
          <a:gradFill>
            <a:gsLst>
              <a:gs pos="0">
                <a:schemeClr val="tx1">
                  <a:alpha val="90000"/>
                </a:schemeClr>
              </a:gs>
              <a:gs pos="69000">
                <a:schemeClr val="tx1">
                  <a:alpha val="6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74">
              <a:latin typeface="Arial" panose="020B0604020202020204" pitchFamily="34" charset="0"/>
              <a:cs typeface="Arial" panose="020B0604020202020204" pitchFamily="34" charset="0"/>
              <a:sym typeface="Arial" panose="020B0604020202020204" pitchFamily="34" charset="0"/>
            </a:endParaRPr>
          </a:p>
        </p:txBody>
      </p:sp>
      <p:sp>
        <p:nvSpPr>
          <p:cNvPr id="32" name="圆角矩形 88"/>
          <p:cNvSpPr/>
          <p:nvPr/>
        </p:nvSpPr>
        <p:spPr>
          <a:xfrm>
            <a:off x="669071"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4" dirty="0">
              <a:solidFill>
                <a:schemeClr val="lt1"/>
              </a:solidFill>
              <a:latin typeface="Akkurat Pro" panose="020B0504020101020102" pitchFamily="34" charset="0"/>
              <a:cs typeface="Arial" panose="020B0604020202020204" pitchFamily="34" charset="0"/>
              <a:sym typeface="Arial" panose="020B0604020202020204" pitchFamily="34" charset="0"/>
            </a:endParaRPr>
          </a:p>
        </p:txBody>
      </p:sp>
      <p:sp>
        <p:nvSpPr>
          <p:cNvPr id="30" name="矩形 29"/>
          <p:cNvSpPr/>
          <p:nvPr/>
        </p:nvSpPr>
        <p:spPr>
          <a:xfrm>
            <a:off x="669071" y="5465464"/>
            <a:ext cx="3449699" cy="757130"/>
          </a:xfrm>
          <a:prstGeom prst="rect">
            <a:avLst/>
          </a:prstGeom>
        </p:spPr>
        <p:txBody>
          <a:bodyPr wrap="square">
            <a:spAutoFit/>
          </a:bodyPr>
          <a:lstStyle/>
          <a:p>
            <a:pPr algn="ctr">
              <a:lnSpc>
                <a:spcPct val="120000"/>
              </a:lnSpc>
            </a:pPr>
            <a:r>
              <a:rPr lang="en-US" altLang="zh-CN"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Industrial Quality </a:t>
            </a:r>
            <a:r>
              <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Inspection</a:t>
            </a:r>
          </a:p>
          <a:p>
            <a:pPr algn="ctr">
              <a:lnSpc>
                <a:spcPct val="120000"/>
              </a:lnSpc>
            </a:pP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 Analysis)</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29" name="圆角矩形 88"/>
          <p:cNvSpPr/>
          <p:nvPr/>
        </p:nvSpPr>
        <p:spPr>
          <a:xfrm>
            <a:off x="4365127"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4" dirty="0">
              <a:solidFill>
                <a:schemeClr val="lt1"/>
              </a:solidFill>
              <a:latin typeface="Akkurat Pro" panose="020B0504020101020102" pitchFamily="34" charset="0"/>
              <a:cs typeface="Arial" panose="020B0604020202020204" pitchFamily="34" charset="0"/>
              <a:sym typeface="Arial" panose="020B0604020202020204" pitchFamily="34" charset="0"/>
            </a:endParaRPr>
          </a:p>
        </p:txBody>
      </p:sp>
      <p:sp>
        <p:nvSpPr>
          <p:cNvPr id="33" name="圆角矩形 88"/>
          <p:cNvSpPr/>
          <p:nvPr/>
        </p:nvSpPr>
        <p:spPr>
          <a:xfrm>
            <a:off x="8074708"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4" dirty="0">
              <a:solidFill>
                <a:schemeClr val="lt1"/>
              </a:solidFill>
              <a:latin typeface="Akkurat Pro" panose="020B0504020101020102" pitchFamily="34" charset="0"/>
              <a:cs typeface="Arial" panose="020B0604020202020204" pitchFamily="34" charset="0"/>
              <a:sym typeface="Arial" panose="020B0604020202020204" pitchFamily="34" charset="0"/>
            </a:endParaRPr>
          </a:p>
        </p:txBody>
      </p:sp>
      <p:sp>
        <p:nvSpPr>
          <p:cNvPr id="100" name="矩形 1"/>
          <p:cNvSpPr/>
          <p:nvPr/>
        </p:nvSpPr>
        <p:spPr>
          <a:xfrm>
            <a:off x="0" y="118763"/>
            <a:ext cx="12192000" cy="1297791"/>
          </a:xfrm>
          <a:prstGeom prst="rect">
            <a:avLst/>
          </a:prstGeom>
        </p:spPr>
        <p:txBody>
          <a:bodyPr wrap="square" anchor="ctr">
            <a:spAutoFit/>
          </a:bodyPr>
          <a:lstStyle/>
          <a:p>
            <a:pPr algn="ctr" defTabSz="425287">
              <a:lnSpc>
                <a:spcPts val="4651"/>
              </a:lnSpc>
            </a:pPr>
            <a:r>
              <a:rPr lang="en-US" altLang="zh-CN" sz="32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Edge Computing </a:t>
            </a:r>
            <a:r>
              <a:rPr lang="en-US" altLang="zh-CN" sz="3200" b="1" dirty="0">
                <a:solidFill>
                  <a:srgbClr val="F3982B"/>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 Open </a:t>
            </a:r>
            <a:r>
              <a:rPr lang="en-US" altLang="zh-CN" sz="3200" b="1" dirty="0" smtClean="0">
                <a:solidFill>
                  <a:srgbClr val="F3982B"/>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Source</a:t>
            </a:r>
            <a:r>
              <a:rPr lang="en-US" altLang="zh-CN" sz="3200" b="1" dirty="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 </a:t>
            </a:r>
            <a:endParaRPr lang="en-US" altLang="zh-CN" sz="32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endParaRPr>
          </a:p>
          <a:p>
            <a:pPr algn="ctr" defTabSz="425287">
              <a:lnSpc>
                <a:spcPts val="4651"/>
              </a:lnSpc>
            </a:pPr>
            <a:r>
              <a:rPr lang="en-US" altLang="zh-CN" sz="3200" b="1" dirty="0">
                <a:solidFill>
                  <a:srgbClr val="F3982B"/>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Extends</a:t>
            </a:r>
            <a:r>
              <a:rPr lang="en-US" altLang="zh-CN" sz="32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 </a:t>
            </a:r>
            <a:r>
              <a:rPr lang="en-US" altLang="zh-CN" sz="3200" b="1" dirty="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the Power of Kubenetes to the </a:t>
            </a:r>
            <a:r>
              <a:rPr lang="en-US" altLang="zh-CN" sz="32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rPr>
              <a:t>Edge</a:t>
            </a:r>
            <a:endParaRPr lang="en-US" altLang="zh-CN" sz="3200" b="1" dirty="0">
              <a:solidFill>
                <a:srgbClr val="F3982B"/>
              </a:solidFill>
              <a:latin typeface="Akkurat Pro" panose="020B0504020101020102" pitchFamily="34" charset="0"/>
              <a:ea typeface="方正兰亭黑_GBK" panose="02000000000000000000" pitchFamily="2" charset="-122"/>
              <a:cs typeface="Arial" panose="020B0604020202020204" pitchFamily="34" charset="0"/>
              <a:sym typeface="Arial" panose="020B0604020202020204" pitchFamily="34" charset="0"/>
            </a:endParaRPr>
          </a:p>
        </p:txBody>
      </p:sp>
      <p:sp>
        <p:nvSpPr>
          <p:cNvPr id="102" name="矩形 29"/>
          <p:cNvSpPr/>
          <p:nvPr/>
        </p:nvSpPr>
        <p:spPr>
          <a:xfrm>
            <a:off x="4342123" y="5474697"/>
            <a:ext cx="3519416" cy="757130"/>
          </a:xfrm>
          <a:prstGeom prst="rect">
            <a:avLst/>
          </a:prstGeom>
        </p:spPr>
        <p:txBody>
          <a:bodyPr wrap="square">
            <a:spAutoFit/>
          </a:bodyPr>
          <a:lstStyle/>
          <a:p>
            <a:pPr algn="ctr">
              <a:lnSpc>
                <a:spcPct val="120000"/>
              </a:lnSpc>
            </a:pPr>
            <a:r>
              <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Smart Campus</a:t>
            </a:r>
          </a:p>
          <a:p>
            <a:pPr algn="ctr">
              <a:lnSpc>
                <a:spcPct val="120000"/>
              </a:lnSpc>
            </a:pPr>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 </a:t>
            </a:r>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video </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surveillance+AI Analysis)</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3" name="任意多边形 29"/>
          <p:cNvSpPr/>
          <p:nvPr/>
        </p:nvSpPr>
        <p:spPr>
          <a:xfrm flipV="1">
            <a:off x="2841173" y="1921395"/>
            <a:ext cx="6411313" cy="1169428"/>
          </a:xfrm>
          <a:custGeom>
            <a:avLst/>
            <a:gdLst>
              <a:gd name="connsiteX0" fmla="*/ 2836201 w 2836201"/>
              <a:gd name="connsiteY0" fmla="*/ 3789428 h 3789428"/>
              <a:gd name="connsiteX1" fmla="*/ 2711787 w 2836201"/>
              <a:gd name="connsiteY1" fmla="*/ 3682142 h 3789428"/>
              <a:gd name="connsiteX2" fmla="*/ 1888961 w 2836201"/>
              <a:gd name="connsiteY2" fmla="*/ 1207373 h 3789428"/>
              <a:gd name="connsiteX3" fmla="*/ 1897078 w 2836201"/>
              <a:gd name="connsiteY3" fmla="*/ 919610 h 3789428"/>
              <a:gd name="connsiteX4" fmla="*/ 1902386 w 2836201"/>
              <a:gd name="connsiteY4" fmla="*/ 857358 h 3789428"/>
              <a:gd name="connsiteX5" fmla="*/ 2275459 w 2836201"/>
              <a:gd name="connsiteY5" fmla="*/ 857358 h 3789428"/>
              <a:gd name="connsiteX6" fmla="*/ 1418101 w 2836201"/>
              <a:gd name="connsiteY6" fmla="*/ 0 h 3789428"/>
              <a:gd name="connsiteX7" fmla="*/ 560743 w 2836201"/>
              <a:gd name="connsiteY7" fmla="*/ 857358 h 3789428"/>
              <a:gd name="connsiteX8" fmla="*/ 933815 w 2836201"/>
              <a:gd name="connsiteY8" fmla="*/ 857358 h 3789428"/>
              <a:gd name="connsiteX9" fmla="*/ 939123 w 2836201"/>
              <a:gd name="connsiteY9" fmla="*/ 919610 h 3789428"/>
              <a:gd name="connsiteX10" fmla="*/ 947240 w 2836201"/>
              <a:gd name="connsiteY10" fmla="*/ 1207373 h 3789428"/>
              <a:gd name="connsiteX11" fmla="*/ 124414 w 2836201"/>
              <a:gd name="connsiteY11" fmla="*/ 3682142 h 3789428"/>
              <a:gd name="connsiteX12" fmla="*/ 0 w 2836201"/>
              <a:gd name="connsiteY12" fmla="*/ 3789428 h 3789428"/>
              <a:gd name="connsiteX13" fmla="*/ 56160 w 2836201"/>
              <a:gd name="connsiteY13" fmla="*/ 3789428 h 3789428"/>
              <a:gd name="connsiteX14" fmla="*/ 2780041 w 2836201"/>
              <a:gd name="connsiteY14" fmla="*/ 3789428 h 378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6201" h="3789428">
                <a:moveTo>
                  <a:pt x="2836201" y="3789428"/>
                </a:moveTo>
                <a:lnTo>
                  <a:pt x="2711787" y="3682142"/>
                </a:lnTo>
                <a:cubicBezTo>
                  <a:pt x="2221675" y="3205543"/>
                  <a:pt x="1888961" y="2276012"/>
                  <a:pt x="1888961" y="1207373"/>
                </a:cubicBezTo>
                <a:cubicBezTo>
                  <a:pt x="1888961" y="1110224"/>
                  <a:pt x="1891711" y="1014224"/>
                  <a:pt x="1897078" y="919610"/>
                </a:cubicBezTo>
                <a:lnTo>
                  <a:pt x="1902386" y="857358"/>
                </a:lnTo>
                <a:lnTo>
                  <a:pt x="2275459" y="857358"/>
                </a:lnTo>
                <a:lnTo>
                  <a:pt x="1418101" y="0"/>
                </a:lnTo>
                <a:lnTo>
                  <a:pt x="560743" y="857358"/>
                </a:lnTo>
                <a:lnTo>
                  <a:pt x="933815" y="857358"/>
                </a:lnTo>
                <a:lnTo>
                  <a:pt x="939123" y="919610"/>
                </a:lnTo>
                <a:cubicBezTo>
                  <a:pt x="944490" y="1014224"/>
                  <a:pt x="947240" y="1110224"/>
                  <a:pt x="947240" y="1207373"/>
                </a:cubicBezTo>
                <a:cubicBezTo>
                  <a:pt x="947240" y="2276012"/>
                  <a:pt x="614527" y="3205543"/>
                  <a:pt x="124414" y="3682142"/>
                </a:cubicBezTo>
                <a:lnTo>
                  <a:pt x="0" y="3789428"/>
                </a:lnTo>
                <a:lnTo>
                  <a:pt x="56160" y="3789428"/>
                </a:lnTo>
                <a:lnTo>
                  <a:pt x="2780041" y="3789428"/>
                </a:lnTo>
                <a:close/>
              </a:path>
            </a:pathLst>
          </a:custGeom>
          <a:gradFill flip="none" rotWithShape="1">
            <a:gsLst>
              <a:gs pos="0">
                <a:srgbClr val="38BBEA"/>
              </a:gs>
              <a:gs pos="60000">
                <a:srgbClr val="31DAE1">
                  <a:alpha val="25000"/>
                </a:srgbClr>
              </a:gs>
              <a:gs pos="100000">
                <a:srgbClr val="31DAE1">
                  <a:alpha val="0"/>
                </a:srgbClr>
              </a:gs>
            </a:gsLst>
            <a:lin ang="5400000" scaled="1"/>
            <a:tileRect/>
          </a:gradFill>
          <a:ln w="9525">
            <a:noFill/>
            <a:round/>
            <a:headEnd/>
            <a:tailEnd/>
          </a:ln>
          <a:effectLst>
            <a:outerShdw blurRad="228600" sx="102000" sy="102000" algn="ctr" rotWithShape="0">
              <a:srgbClr val="1FD7F7">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0575"/>
            <a:endParaRPr lang="zh-CN" altLang="en-US" sz="3320">
              <a:latin typeface="Akkurat Pro" panose="020B0504020101020102" pitchFamily="34" charset="0"/>
              <a:cs typeface="Arial" panose="020B0604020202020204" pitchFamily="34" charset="0"/>
              <a:sym typeface="Arial" panose="020B0604020202020204" pitchFamily="34" charset="0"/>
            </a:endParaRPr>
          </a:p>
        </p:txBody>
      </p:sp>
      <p:pic>
        <p:nvPicPr>
          <p:cNvPr id="92" name="图片 5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9565" y="3367965"/>
            <a:ext cx="3262218" cy="1989306"/>
          </a:xfrm>
          <a:prstGeom prst="rect">
            <a:avLst/>
          </a:prstGeom>
          <a:noFill/>
          <a:ln>
            <a:noFill/>
          </a:ln>
        </p:spPr>
      </p:pic>
      <p:sp>
        <p:nvSpPr>
          <p:cNvPr id="93" name="矩形 23"/>
          <p:cNvSpPr/>
          <p:nvPr/>
        </p:nvSpPr>
        <p:spPr>
          <a:xfrm>
            <a:off x="765598" y="3372768"/>
            <a:ext cx="3255393" cy="1976374"/>
          </a:xfrm>
          <a:prstGeom prst="rect">
            <a:avLst/>
          </a:prstGeom>
          <a:gradFill>
            <a:gsLst>
              <a:gs pos="0">
                <a:srgbClr val="27E0D4">
                  <a:alpha val="30000"/>
                </a:srgbClr>
              </a:gs>
              <a:gs pos="77000">
                <a:srgbClr val="38BBEA">
                  <a:alpha val="30000"/>
                </a:srgbClr>
              </a:gs>
            </a:gsLst>
            <a:lin ang="5400000" scaled="1"/>
          </a:gradFill>
          <a:ln w="9525">
            <a:noFill/>
            <a:round/>
            <a:headEnd/>
            <a:tailEnd/>
          </a:ln>
        </p:spPr>
        <p:txBody>
          <a:bodyPr vert="horz" wrap="square" lIns="85060" tIns="42530" rIns="85060" bIns="42530" numCol="1" anchor="t" anchorCtr="0" compatLnSpc="1">
            <a:prstTxWarp prst="textNoShape">
              <a:avLst/>
            </a:prstTxWarp>
          </a:bodyPr>
          <a:lstStyle/>
          <a:p>
            <a:endParaRPr lang="zh-CN" altLang="en-US" sz="1674">
              <a:latin typeface="Akkurat Pro" panose="020B0504020101020102" pitchFamily="34" charset="0"/>
              <a:cs typeface="Arial" panose="020B0604020202020204" pitchFamily="34" charset="0"/>
              <a:sym typeface="Arial" panose="020B0604020202020204" pitchFamily="34" charset="0"/>
            </a:endParaRPr>
          </a:p>
        </p:txBody>
      </p:sp>
      <p:pic>
        <p:nvPicPr>
          <p:cNvPr id="98" name="Picture 4" descr="âäººè¸è¯å«âçå¾çæç´¢ç»æ"/>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480865" y="3372768"/>
            <a:ext cx="3164166" cy="1984503"/>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23"/>
          <p:cNvSpPr/>
          <p:nvPr/>
        </p:nvSpPr>
        <p:spPr>
          <a:xfrm>
            <a:off x="4493855" y="3367368"/>
            <a:ext cx="3181336" cy="1976374"/>
          </a:xfrm>
          <a:prstGeom prst="rect">
            <a:avLst/>
          </a:prstGeom>
          <a:gradFill>
            <a:gsLst>
              <a:gs pos="0">
                <a:srgbClr val="27E0D4">
                  <a:alpha val="30000"/>
                </a:srgbClr>
              </a:gs>
              <a:gs pos="77000">
                <a:srgbClr val="38BBEA">
                  <a:alpha val="30000"/>
                </a:srgbClr>
              </a:gs>
            </a:gsLst>
            <a:lin ang="5400000" scaled="1"/>
          </a:gradFill>
          <a:ln w="9525">
            <a:noFill/>
            <a:round/>
            <a:headEnd/>
            <a:tailEnd/>
          </a:ln>
        </p:spPr>
        <p:txBody>
          <a:bodyPr vert="horz" wrap="square" lIns="85060" tIns="42530" rIns="85060" bIns="42530" numCol="1" anchor="t" anchorCtr="0" compatLnSpc="1">
            <a:prstTxWarp prst="textNoShape">
              <a:avLst/>
            </a:prstTxWarp>
          </a:bodyPr>
          <a:lstStyle/>
          <a:p>
            <a:endParaRPr lang="zh-CN" altLang="en-US" sz="1674">
              <a:latin typeface="Akkurat Pro" panose="020B0504020101020102" pitchFamily="34" charset="0"/>
              <a:cs typeface="Arial" panose="020B0604020202020204" pitchFamily="34" charset="0"/>
              <a:sym typeface="Arial" panose="020B0604020202020204" pitchFamily="34" charset="0"/>
            </a:endParaRPr>
          </a:p>
        </p:txBody>
      </p:sp>
      <p:sp>
        <p:nvSpPr>
          <p:cNvPr id="107" name="矩形 29"/>
          <p:cNvSpPr/>
          <p:nvPr/>
        </p:nvSpPr>
        <p:spPr>
          <a:xfrm>
            <a:off x="8099733" y="5465464"/>
            <a:ext cx="3449699" cy="757130"/>
          </a:xfrm>
          <a:prstGeom prst="rect">
            <a:avLst/>
          </a:prstGeom>
        </p:spPr>
        <p:txBody>
          <a:bodyPr wrap="square">
            <a:spAutoFit/>
          </a:bodyPr>
          <a:lstStyle/>
          <a:p>
            <a:pPr algn="ctr">
              <a:lnSpc>
                <a:spcPct val="120000"/>
              </a:lnSpc>
            </a:pPr>
            <a:r>
              <a:rPr lang="en-US" altLang="zh-CN"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Coal </a:t>
            </a:r>
            <a:r>
              <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Mine Brain</a:t>
            </a:r>
          </a:p>
          <a:p>
            <a:pPr algn="ctr">
              <a:lnSpc>
                <a:spcPct val="120000"/>
              </a:lnSpc>
            </a:pPr>
            <a:r>
              <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 </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Analysis)</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8" name="Rectangle 107"/>
          <p:cNvSpPr/>
          <p:nvPr/>
        </p:nvSpPr>
        <p:spPr>
          <a:xfrm>
            <a:off x="598673" y="1448902"/>
            <a:ext cx="10939259" cy="707886"/>
          </a:xfrm>
          <a:prstGeom prst="rect">
            <a:avLst/>
          </a:prstGeom>
        </p:spPr>
        <p:txBody>
          <a:bodyPr wrap="square">
            <a:spAutoFit/>
          </a:bodyPr>
          <a:lstStyle/>
          <a:p>
            <a:pPr algn="ctr"/>
            <a:r>
              <a:rPr lang="en-US" altLang="zh-CN" sz="2000"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Challenges: The deployments of edge service is too complex, need long time development , also lack </a:t>
            </a:r>
            <a:r>
              <a:rPr lang="en-US" altLang="zh-CN" sz="2000"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of </a:t>
            </a:r>
            <a:r>
              <a:rPr lang="en-US" altLang="zh-CN" sz="2000"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synergy between edge and cloud</a:t>
            </a:r>
            <a:endParaRPr lang="zh-CN" altLang="en-US" sz="2000"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sp>
        <p:nvSpPr>
          <p:cNvPr id="120" name="文本框 28"/>
          <p:cNvSpPr txBox="1"/>
          <p:nvPr/>
        </p:nvSpPr>
        <p:spPr>
          <a:xfrm>
            <a:off x="4813019" y="2191475"/>
            <a:ext cx="2298981" cy="1166473"/>
          </a:xfrm>
          <a:prstGeom prst="rect">
            <a:avLst/>
          </a:prstGeom>
          <a:noFill/>
        </p:spPr>
        <p:txBody>
          <a:bodyPr wrap="square" rtlCol="0">
            <a:spAutoFit/>
          </a:bodyPr>
          <a:lstStyle/>
          <a:p>
            <a:pPr algn="ctr">
              <a:lnSpc>
                <a:spcPct val="120000"/>
              </a:lnSpc>
              <a:spcAft>
                <a:spcPts val="300"/>
              </a:spcAft>
            </a:pPr>
            <a:r>
              <a:rPr lang="en-US" altLang="zh-CN" sz="20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rPr>
              <a:t>+</a:t>
            </a:r>
            <a:r>
              <a:rPr lang="en-US" altLang="zh-CN" sz="2000" b="1" dirty="0">
                <a:solidFill>
                  <a:prstClr val="white"/>
                </a:solidFill>
                <a:latin typeface="Akkurat Pro" panose="020B0504020101020102" pitchFamily="34" charset="0"/>
                <a:ea typeface="方正兰亭黑_GBK" panose="02000000000000000000" pitchFamily="2" charset="-122"/>
                <a:cs typeface="Arial" panose="020B0604020202020204" pitchFamily="34" charset="0"/>
              </a:rPr>
              <a:t> </a:t>
            </a:r>
            <a:r>
              <a:rPr lang="en-US" altLang="zh-CN" sz="20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rPr>
              <a:t>Open Source</a:t>
            </a:r>
          </a:p>
          <a:p>
            <a:pPr algn="ctr">
              <a:lnSpc>
                <a:spcPct val="120000"/>
              </a:lnSpc>
              <a:spcAft>
                <a:spcPts val="300"/>
              </a:spcAft>
            </a:pPr>
            <a:r>
              <a:rPr lang="en-US" altLang="zh-CN" sz="2000" b="1" dirty="0">
                <a:solidFill>
                  <a:prstClr val="white"/>
                </a:solidFill>
                <a:latin typeface="Akkurat Pro" panose="020B0504020101020102" pitchFamily="34" charset="0"/>
                <a:ea typeface="方正兰亭黑_GBK" panose="02000000000000000000" pitchFamily="2" charset="-122"/>
                <a:cs typeface="Arial" panose="020B0604020202020204" pitchFamily="34" charset="0"/>
              </a:rPr>
              <a:t>(</a:t>
            </a:r>
            <a:r>
              <a:rPr lang="en-US" altLang="zh-CN" sz="2000" b="1" dirty="0" smtClean="0">
                <a:solidFill>
                  <a:prstClr val="white"/>
                </a:solidFill>
                <a:latin typeface="Akkurat Pro" panose="020B0504020101020102" pitchFamily="34" charset="0"/>
                <a:ea typeface="方正兰亭黑_GBK" panose="02000000000000000000" pitchFamily="2" charset="-122"/>
                <a:cs typeface="Arial" panose="020B0604020202020204" pitchFamily="34" charset="0"/>
              </a:rPr>
              <a:t>KubeEdge)</a:t>
            </a:r>
          </a:p>
          <a:p>
            <a:pPr algn="ctr">
              <a:lnSpc>
                <a:spcPct val="120000"/>
              </a:lnSpc>
              <a:spcAft>
                <a:spcPts val="300"/>
              </a:spcAft>
            </a:pPr>
            <a:endParaRPr lang="en-US" altLang="zh-CN" sz="1400" b="1" dirty="0">
              <a:solidFill>
                <a:prstClr val="white"/>
              </a:solidFill>
              <a:latin typeface="Akkurat Pro" panose="020B0504020101020102" pitchFamily="34" charset="0"/>
              <a:ea typeface="方正兰亭黑_GBK" panose="02000000000000000000" pitchFamily="2" charset="-122"/>
              <a:cs typeface="Arial" panose="020B0604020202020204" pitchFamily="34" charset="0"/>
            </a:endParaRPr>
          </a:p>
        </p:txBody>
      </p:sp>
      <p:pic>
        <p:nvPicPr>
          <p:cNvPr id="21" name="图片 1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67650" y="3375755"/>
            <a:ext cx="3174319" cy="1996820"/>
          </a:xfrm>
          <a:prstGeom prst="rect">
            <a:avLst/>
          </a:prstGeom>
        </p:spPr>
      </p:pic>
      <p:sp>
        <p:nvSpPr>
          <p:cNvPr id="106" name="矩形 23"/>
          <p:cNvSpPr/>
          <p:nvPr/>
        </p:nvSpPr>
        <p:spPr>
          <a:xfrm>
            <a:off x="8185655" y="3376819"/>
            <a:ext cx="3181336" cy="1976374"/>
          </a:xfrm>
          <a:prstGeom prst="rect">
            <a:avLst/>
          </a:prstGeom>
          <a:gradFill>
            <a:gsLst>
              <a:gs pos="0">
                <a:srgbClr val="27E0D4">
                  <a:alpha val="30000"/>
                </a:srgbClr>
              </a:gs>
              <a:gs pos="77000">
                <a:srgbClr val="38BBEA">
                  <a:alpha val="30000"/>
                </a:srgbClr>
              </a:gs>
            </a:gsLst>
            <a:lin ang="5400000" scaled="1"/>
          </a:gradFill>
          <a:ln w="9525">
            <a:noFill/>
            <a:round/>
            <a:headEnd/>
            <a:tailEnd/>
          </a:ln>
        </p:spPr>
        <p:txBody>
          <a:bodyPr vert="horz" wrap="square" lIns="85060" tIns="42530" rIns="85060" bIns="42530" numCol="1" anchor="t" anchorCtr="0" compatLnSpc="1">
            <a:prstTxWarp prst="textNoShape">
              <a:avLst/>
            </a:prstTxWarp>
          </a:bodyPr>
          <a:lstStyle/>
          <a:p>
            <a:endParaRPr lang="zh-CN" altLang="en-US" sz="1674">
              <a:latin typeface="Akkurat Pro" panose="020B0504020101020102" pitchFamily="34" charset="0"/>
              <a:cs typeface="Arial" panose="020B0604020202020204" pitchFamily="34" charset="0"/>
              <a:sym typeface="Arial" panose="020B0604020202020204" pitchFamily="34" charset="0"/>
            </a:endParaRPr>
          </a:p>
        </p:txBody>
      </p:sp>
      <p:pic>
        <p:nvPicPr>
          <p:cNvPr id="22" name="图片 2"/>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649328" y="6344098"/>
            <a:ext cx="1074271" cy="357612"/>
          </a:xfrm>
          <a:prstGeom prst="rect">
            <a:avLst/>
          </a:prstGeom>
        </p:spPr>
      </p:pic>
      <p:grpSp>
        <p:nvGrpSpPr>
          <p:cNvPr id="23" name="Group 22"/>
          <p:cNvGrpSpPr/>
          <p:nvPr/>
        </p:nvGrpSpPr>
        <p:grpSpPr>
          <a:xfrm>
            <a:off x="10046731" y="6339168"/>
            <a:ext cx="1276438" cy="446276"/>
            <a:chOff x="8525914" y="6244520"/>
            <a:chExt cx="1907162" cy="566504"/>
          </a:xfrm>
        </p:grpSpPr>
        <p:pic>
          <p:nvPicPr>
            <p:cNvPr id="24" name="图片 1"/>
            <p:cNvPicPr>
              <a:picLocks noChangeAspect="1"/>
            </p:cNvPicPr>
            <p:nvPr/>
          </p:nvPicPr>
          <p:blipFill>
            <a:blip r:embed="rId8" cstate="email">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525914" y="6244520"/>
              <a:ext cx="584004" cy="440909"/>
            </a:xfrm>
            <a:prstGeom prst="rect">
              <a:avLst/>
            </a:prstGeom>
          </p:spPr>
        </p:pic>
        <p:sp>
          <p:nvSpPr>
            <p:cNvPr id="25" name="文本框 3"/>
            <p:cNvSpPr txBox="1"/>
            <p:nvPr/>
          </p:nvSpPr>
          <p:spPr>
            <a:xfrm>
              <a:off x="9084161" y="6244520"/>
              <a:ext cx="1348915" cy="566504"/>
            </a:xfrm>
            <a:prstGeom prst="rect">
              <a:avLst/>
            </a:prstGeom>
            <a:noFill/>
          </p:spPr>
          <p:txBody>
            <a:bodyPr wrap="none" rtlCol="0">
              <a:spAutoFit/>
            </a:bodyPr>
            <a:lstStyle>
              <a:defPPr>
                <a:defRPr lang="en-US"/>
              </a:defPPr>
              <a:lvl1pPr marL="0" algn="l" defTabSz="215265" rtl="0" eaLnBrk="1" latinLnBrk="0" hangingPunct="1">
                <a:defRPr sz="425" kern="1200">
                  <a:solidFill>
                    <a:schemeClr val="tx1"/>
                  </a:solidFill>
                  <a:latin typeface="+mn-lt"/>
                  <a:ea typeface="+mn-ea"/>
                  <a:cs typeface="+mn-cs"/>
                </a:defRPr>
              </a:lvl1pPr>
              <a:lvl2pPr marL="107950" algn="l" defTabSz="215265" rtl="0" eaLnBrk="1" latinLnBrk="0" hangingPunct="1">
                <a:defRPr sz="425" kern="1200">
                  <a:solidFill>
                    <a:schemeClr val="tx1"/>
                  </a:solidFill>
                  <a:latin typeface="+mn-lt"/>
                  <a:ea typeface="+mn-ea"/>
                  <a:cs typeface="+mn-cs"/>
                </a:defRPr>
              </a:lvl2pPr>
              <a:lvl3pPr marL="215900" algn="l" defTabSz="215265" rtl="0" eaLnBrk="1" latinLnBrk="0" hangingPunct="1">
                <a:defRPr sz="425" kern="1200">
                  <a:solidFill>
                    <a:schemeClr val="tx1"/>
                  </a:solidFill>
                  <a:latin typeface="+mn-lt"/>
                  <a:ea typeface="+mn-ea"/>
                  <a:cs typeface="+mn-cs"/>
                </a:defRPr>
              </a:lvl3pPr>
              <a:lvl4pPr marL="323850" algn="l" defTabSz="215265" rtl="0" eaLnBrk="1" latinLnBrk="0" hangingPunct="1">
                <a:defRPr sz="425" kern="1200">
                  <a:solidFill>
                    <a:schemeClr val="tx1"/>
                  </a:solidFill>
                  <a:latin typeface="+mn-lt"/>
                  <a:ea typeface="+mn-ea"/>
                  <a:cs typeface="+mn-cs"/>
                </a:defRPr>
              </a:lvl4pPr>
              <a:lvl5pPr marL="431800" algn="l" defTabSz="215265" rtl="0" eaLnBrk="1" latinLnBrk="0" hangingPunct="1">
                <a:defRPr sz="425" kern="1200">
                  <a:solidFill>
                    <a:schemeClr val="tx1"/>
                  </a:solidFill>
                  <a:latin typeface="+mn-lt"/>
                  <a:ea typeface="+mn-ea"/>
                  <a:cs typeface="+mn-cs"/>
                </a:defRPr>
              </a:lvl5pPr>
              <a:lvl6pPr marL="539750" algn="l" defTabSz="215265" rtl="0" eaLnBrk="1" latinLnBrk="0" hangingPunct="1">
                <a:defRPr sz="425" kern="1200">
                  <a:solidFill>
                    <a:schemeClr val="tx1"/>
                  </a:solidFill>
                  <a:latin typeface="+mn-lt"/>
                  <a:ea typeface="+mn-ea"/>
                  <a:cs typeface="+mn-cs"/>
                </a:defRPr>
              </a:lvl6pPr>
              <a:lvl7pPr marL="647700" algn="l" defTabSz="215265" rtl="0" eaLnBrk="1" latinLnBrk="0" hangingPunct="1">
                <a:defRPr sz="425" kern="1200">
                  <a:solidFill>
                    <a:schemeClr val="tx1"/>
                  </a:solidFill>
                  <a:latin typeface="+mn-lt"/>
                  <a:ea typeface="+mn-ea"/>
                  <a:cs typeface="+mn-cs"/>
                </a:defRPr>
              </a:lvl7pPr>
              <a:lvl8pPr marL="755650" algn="l" defTabSz="215265" rtl="0" eaLnBrk="1" latinLnBrk="0" hangingPunct="1">
                <a:defRPr sz="425" kern="1200">
                  <a:solidFill>
                    <a:schemeClr val="tx1"/>
                  </a:solidFill>
                  <a:latin typeface="+mn-lt"/>
                  <a:ea typeface="+mn-ea"/>
                  <a:cs typeface="+mn-cs"/>
                </a:defRPr>
              </a:lvl8pPr>
              <a:lvl9pPr marL="863600" algn="l" defTabSz="215265" rtl="0" eaLnBrk="1" latinLnBrk="0" hangingPunct="1">
                <a:defRPr sz="425" kern="1200">
                  <a:solidFill>
                    <a:schemeClr val="tx1"/>
                  </a:solidFill>
                  <a:latin typeface="+mn-lt"/>
                  <a:ea typeface="+mn-ea"/>
                  <a:cs typeface="+mn-cs"/>
                </a:defRPr>
              </a:lvl9pPr>
            </a:lstStyle>
            <a:p>
              <a:r>
                <a:rPr kumimoji="1" lang="zh-CN" altLang="en-US" sz="1100" b="1" spc="300" dirty="0" smtClean="0">
                  <a:solidFill>
                    <a:schemeClr val="bg1">
                      <a:lumMod val="75000"/>
                    </a:schemeClr>
                  </a:solidFill>
                  <a:latin typeface="Akkurat Pro" panose="020B0504020101020102" pitchFamily="34" charset="0"/>
                  <a:ea typeface="微软雅黑" panose="020B0503020204020204" charset="-122"/>
                  <a:cs typeface="微软雅黑" panose="020B0503020204020204" charset="-122"/>
                </a:rPr>
                <a:t>中国煤科</a:t>
              </a:r>
            </a:p>
            <a:p>
              <a:r>
                <a:rPr kumimoji="1" lang="en-US" altLang="zh-CN" sz="1200" b="1" spc="300" dirty="0" smtClean="0">
                  <a:solidFill>
                    <a:schemeClr val="bg1">
                      <a:lumMod val="75000"/>
                    </a:schemeClr>
                  </a:solidFill>
                  <a:latin typeface="Akkurat Pro" panose="020B0504020101020102" pitchFamily="34" charset="0"/>
                  <a:ea typeface="微软雅黑" panose="020B0503020204020204" charset="-122"/>
                  <a:cs typeface="微软雅黑" panose="020B0503020204020204" charset="-122"/>
                </a:rPr>
                <a:t>CCTEG</a:t>
              </a:r>
              <a:endParaRPr kumimoji="1" lang="zh-CN" altLang="en-US" sz="1200" b="1" spc="300" dirty="0">
                <a:solidFill>
                  <a:schemeClr val="bg1">
                    <a:lumMod val="75000"/>
                  </a:schemeClr>
                </a:solidFill>
                <a:latin typeface="Akkurat Pro" panose="020B0504020101020102" pitchFamily="34" charset="0"/>
                <a:ea typeface="微软雅黑" panose="020B0503020204020204" charset="-122"/>
                <a:cs typeface="微软雅黑" panose="020B0503020204020204" charset="-122"/>
              </a:endParaRPr>
            </a:p>
          </p:txBody>
        </p:sp>
      </p:grpSp>
    </p:spTree>
    <p:extLst>
      <p:ext uri="{BB962C8B-B14F-4D97-AF65-F5344CB8AC3E}">
        <p14:creationId xmlns:p14="http://schemas.microsoft.com/office/powerpoint/2010/main" val="4109047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215" y="-29411"/>
            <a:ext cx="12231215" cy="13938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Compiler </a:t>
            </a:r>
            <a:r>
              <a:rPr lang="en-US" altLang="zh-CN" sz="3200" b="1" dirty="0" smtClean="0">
                <a:solidFill>
                  <a:srgbClr val="F3982B"/>
                </a:solidFill>
                <a:latin typeface="Akkurat Pro" panose="020B0504020101020102" pitchFamily="34" charset="0"/>
                <a:ea typeface="方正兰亭中黑_GBK" panose="02000000000000000000" pitchFamily="2" charset="-122"/>
                <a:cs typeface="Arial" panose="020B0604020202020204" pitchFamily="34" charset="0"/>
              </a:rPr>
              <a:t>+ Open </a:t>
            </a:r>
            <a:r>
              <a:rPr lang="en-US" altLang="zh-CN" sz="3200" b="1" dirty="0">
                <a:solidFill>
                  <a:srgbClr val="F3982B"/>
                </a:solidFill>
                <a:latin typeface="Akkurat Pro" panose="020B0504020101020102" pitchFamily="34" charset="0"/>
                <a:ea typeface="方正兰亭中黑_GBK" panose="02000000000000000000" pitchFamily="2" charset="-122"/>
                <a:cs typeface="Arial" panose="020B0604020202020204" pitchFamily="34" charset="0"/>
              </a:rPr>
              <a:t>Source</a:t>
            </a:r>
            <a:r>
              <a:rPr lang="en-US" altLang="zh-CN" sz="32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 </a:t>
            </a:r>
            <a:endParaRPr lang="en-US" altLang="zh-CN" sz="32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a:p>
            <a:pPr algn="ctr"/>
            <a:r>
              <a:rPr lang="en-US" altLang="zh-CN" sz="3200" b="1" dirty="0" smtClean="0">
                <a:latin typeface="Akkurat Pro" panose="020B0504020101020102" pitchFamily="34" charset="0"/>
                <a:cs typeface="Arial" panose="020B0604020202020204" pitchFamily="34" charset="0"/>
              </a:rPr>
              <a:t>Enable </a:t>
            </a:r>
            <a:r>
              <a:rPr lang="en-US" altLang="zh-CN" sz="3200" b="1"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More</a:t>
            </a:r>
            <a:r>
              <a:rPr lang="en-US" altLang="zh-CN" sz="3200" b="1" dirty="0">
                <a:latin typeface="Akkurat Pro" panose="020B0504020101020102" pitchFamily="34" charset="0"/>
                <a:cs typeface="Arial" panose="020B0604020202020204" pitchFamily="34" charset="0"/>
              </a:rPr>
              <a:t> Users</a:t>
            </a:r>
            <a:r>
              <a:rPr lang="en-US" sz="3200" b="1" dirty="0">
                <a:latin typeface="Akkurat Pro" panose="020B0504020101020102" pitchFamily="34" charset="0"/>
                <a:cs typeface="Arial" panose="020B0604020202020204" pitchFamily="34" charset="0"/>
              </a:rPr>
              <a:t> to Enjoy </a:t>
            </a:r>
            <a:r>
              <a:rPr lang="en-US" sz="3200" b="1"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Fluent </a:t>
            </a:r>
            <a:r>
              <a:rPr lang="en-US" sz="3200" b="1" dirty="0" smtClean="0">
                <a:latin typeface="Akkurat Pro" panose="020B0504020101020102" pitchFamily="34" charset="0"/>
                <a:cs typeface="Arial" panose="020B0604020202020204" pitchFamily="34" charset="0"/>
              </a:rPr>
              <a:t>Application Experience</a:t>
            </a:r>
            <a:endParaRPr lang="zh-CN" altLang="en-US" sz="3200" b="1" dirty="0">
              <a:solidFill>
                <a:schemeClr val="bg1"/>
              </a:solidFill>
              <a:latin typeface="方正兰亭中黑_GBK" panose="02000000000000000000" pitchFamily="2" charset="-122"/>
              <a:ea typeface="方正兰亭中黑_GBK" panose="02000000000000000000" pitchFamily="2" charset="-122"/>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3963" y="1274586"/>
            <a:ext cx="12690763" cy="5583414"/>
          </a:xfrm>
          <a:prstGeom prst="rect">
            <a:avLst/>
          </a:prstGeom>
        </p:spPr>
      </p:pic>
      <p:sp>
        <p:nvSpPr>
          <p:cNvPr id="3" name="矩形 12"/>
          <p:cNvSpPr/>
          <p:nvPr/>
        </p:nvSpPr>
        <p:spPr>
          <a:xfrm>
            <a:off x="-36575" y="1251284"/>
            <a:ext cx="12228576" cy="5606717"/>
          </a:xfrm>
          <a:prstGeom prst="rect">
            <a:avLst/>
          </a:prstGeom>
          <a:gradFill flip="none" rotWithShape="1">
            <a:gsLst>
              <a:gs pos="0">
                <a:schemeClr val="tx1">
                  <a:alpha val="52000"/>
                </a:schemeClr>
              </a:gs>
              <a:gs pos="100000">
                <a:schemeClr val="tx1">
                  <a:alpha val="90000"/>
                </a:schemeClr>
              </a:gs>
              <a:gs pos="12000">
                <a:srgbClr val="000000">
                  <a:alpha val="63000"/>
                </a:srgbClr>
              </a:gs>
              <a:gs pos="90000">
                <a:srgbClr val="000000">
                  <a:alpha val="52000"/>
                </a:srgbClr>
              </a:gs>
              <a:gs pos="50000">
                <a:schemeClr val="tx1">
                  <a:alpha val="46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grpSp>
        <p:nvGrpSpPr>
          <p:cNvPr id="25" name="Group 24"/>
          <p:cNvGrpSpPr/>
          <p:nvPr/>
        </p:nvGrpSpPr>
        <p:grpSpPr>
          <a:xfrm>
            <a:off x="2873313" y="2377348"/>
            <a:ext cx="2524472" cy="2475132"/>
            <a:chOff x="2884395" y="1945085"/>
            <a:chExt cx="3502958" cy="3502958"/>
          </a:xfrm>
        </p:grpSpPr>
        <p:sp>
          <p:nvSpPr>
            <p:cNvPr id="26" name="椭圆 7"/>
            <p:cNvSpPr/>
            <p:nvPr/>
          </p:nvSpPr>
          <p:spPr>
            <a:xfrm>
              <a:off x="2884395" y="1945085"/>
              <a:ext cx="3502958" cy="3502958"/>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45"/>
            <p:cNvSpPr/>
            <p:nvPr/>
          </p:nvSpPr>
          <p:spPr>
            <a:xfrm>
              <a:off x="3438029" y="2498719"/>
              <a:ext cx="2395690" cy="2395690"/>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46"/>
            <p:cNvSpPr/>
            <p:nvPr/>
          </p:nvSpPr>
          <p:spPr>
            <a:xfrm>
              <a:off x="3881576" y="2942266"/>
              <a:ext cx="1508596" cy="1508596"/>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图表 6"/>
          <p:cNvGraphicFramePr/>
          <p:nvPr>
            <p:extLst>
              <p:ext uri="{D42A27DB-BD31-4B8C-83A1-F6EECF244321}">
                <p14:modId xmlns:p14="http://schemas.microsoft.com/office/powerpoint/2010/main" val="2220483622"/>
              </p:ext>
            </p:extLst>
          </p:nvPr>
        </p:nvGraphicFramePr>
        <p:xfrm>
          <a:off x="1144771" y="1606930"/>
          <a:ext cx="6223354" cy="4015967"/>
        </p:xfrm>
        <a:graphic>
          <a:graphicData uri="http://schemas.openxmlformats.org/drawingml/2006/chart">
            <c:chart xmlns:c="http://schemas.openxmlformats.org/drawingml/2006/chart" xmlns:r="http://schemas.openxmlformats.org/officeDocument/2006/relationships" r:id="rId4"/>
          </a:graphicData>
        </a:graphic>
      </p:graphicFrame>
      <p:sp>
        <p:nvSpPr>
          <p:cNvPr id="41" name="Subtitle 2">
            <a:extLst>
              <a:ext uri="{FF2B5EF4-FFF2-40B4-BE49-F238E27FC236}">
                <a16:creationId xmlns="" xmlns:a16="http://schemas.microsoft.com/office/drawing/2014/main" id="{B853A2DE-CE15-FE49-87EC-88BF1A97523F}"/>
              </a:ext>
            </a:extLst>
          </p:cNvPr>
          <p:cNvSpPr txBox="1">
            <a:spLocks/>
          </p:cNvSpPr>
          <p:nvPr/>
        </p:nvSpPr>
        <p:spPr>
          <a:xfrm>
            <a:off x="-1" y="6029624"/>
            <a:ext cx="6734630" cy="498484"/>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0">
              <a:lnSpc>
                <a:spcPct val="130000"/>
              </a:lnSpc>
              <a:spcAft>
                <a:spcPts val="780"/>
              </a:spcAft>
              <a:buNone/>
            </a:pPr>
            <a:r>
              <a:rPr lang="en-US" altLang="zh-CN" sz="1800" dirty="0" smtClean="0">
                <a:solidFill>
                  <a:schemeClr val="bg1"/>
                </a:solidFill>
                <a:latin typeface="Akkurat Pro" panose="020B0504020101020102" pitchFamily="34" charset="0"/>
                <a:ea typeface="方正兰亭中黑_GBK" panose="02000000000000000000" pitchFamily="2" charset="-122"/>
              </a:rPr>
              <a:t>Ark Compiler</a:t>
            </a:r>
            <a:r>
              <a:rPr lang="zh-CN" altLang="en-US" sz="1800" dirty="0" smtClean="0">
                <a:solidFill>
                  <a:schemeClr val="bg1"/>
                </a:solidFill>
                <a:latin typeface="Akkurat Pro" panose="020B0504020101020102" pitchFamily="34" charset="0"/>
                <a:ea typeface="方正兰亭中黑_GBK" panose="02000000000000000000" pitchFamily="2" charset="-122"/>
              </a:rPr>
              <a:t>：</a:t>
            </a:r>
            <a:r>
              <a:rPr lang="en-US" altLang="zh-CN" sz="1800" u="sng" dirty="0" smtClean="0">
                <a:solidFill>
                  <a:schemeClr val="accent4"/>
                </a:solidFill>
                <a:latin typeface="Akkurat Pro" panose="020B0504020101020102" pitchFamily="34" charset="0"/>
                <a:ea typeface="方正兰亭中黑_GBK" panose="02000000000000000000" pitchFamily="2" charset="-122"/>
              </a:rPr>
              <a:t>deveco@huawei.com</a:t>
            </a:r>
            <a:endParaRPr lang="zh-CN" altLang="zh-CN" sz="1800" dirty="0">
              <a:solidFill>
                <a:schemeClr val="accent4"/>
              </a:solidFill>
              <a:latin typeface="Akkurat Pro" panose="020B0504020101020102" pitchFamily="34" charset="0"/>
              <a:ea typeface="方正兰亭中黑_GBK" panose="02000000000000000000" pitchFamily="2" charset="-122"/>
            </a:endParaRPr>
          </a:p>
        </p:txBody>
      </p:sp>
      <p:sp>
        <p:nvSpPr>
          <p:cNvPr id="21" name="文本框 66">
            <a:extLst>
              <a:ext uri="{FF2B5EF4-FFF2-40B4-BE49-F238E27FC236}">
                <a16:creationId xmlns="" xmlns:a16="http://schemas.microsoft.com/office/drawing/2014/main" id="{160C6C8E-76D9-B049-AA4B-BDD410D90C9D}"/>
              </a:ext>
            </a:extLst>
          </p:cNvPr>
          <p:cNvSpPr txBox="1"/>
          <p:nvPr/>
        </p:nvSpPr>
        <p:spPr>
          <a:xfrm>
            <a:off x="8475175" y="2823872"/>
            <a:ext cx="2945038" cy="338554"/>
          </a:xfrm>
          <a:prstGeom prst="rect">
            <a:avLst/>
          </a:prstGeom>
          <a:noFill/>
        </p:spPr>
        <p:txBody>
          <a:bodyPr wrap="none" rtlCol="0">
            <a:spAutoFit/>
          </a:bodyPr>
          <a:lstStyle/>
          <a:p>
            <a:pPr algn="ctr"/>
            <a:r>
              <a:rPr lang="en-US"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a:t>
            </a:r>
            <a:r>
              <a:rPr lang="en-US"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ystem </a:t>
            </a:r>
            <a:r>
              <a:rPr lang="en-US"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O</a:t>
            </a:r>
            <a:r>
              <a:rPr lang="en-US"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perational Fluency</a:t>
            </a:r>
            <a:endParaRPr lang="zh-CN" altLang="en-US"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sp>
        <p:nvSpPr>
          <p:cNvPr id="22" name="文本框 67">
            <a:extLst>
              <a:ext uri="{FF2B5EF4-FFF2-40B4-BE49-F238E27FC236}">
                <a16:creationId xmlns="" xmlns:a16="http://schemas.microsoft.com/office/drawing/2014/main" id="{A05C64BB-733E-A84F-B838-9A0169FFF3A0}"/>
              </a:ext>
            </a:extLst>
          </p:cNvPr>
          <p:cNvSpPr txBox="1"/>
          <p:nvPr/>
        </p:nvSpPr>
        <p:spPr>
          <a:xfrm>
            <a:off x="9448256" y="2270343"/>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24%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23" name="直线箭头连接符 69">
            <a:extLst>
              <a:ext uri="{FF2B5EF4-FFF2-40B4-BE49-F238E27FC236}">
                <a16:creationId xmlns="" xmlns:a16="http://schemas.microsoft.com/office/drawing/2014/main" id="{B04CDAC1-435E-0F40-9487-D891BAC1945C}"/>
              </a:ext>
            </a:extLst>
          </p:cNvPr>
          <p:cNvCxnSpPr>
            <a:cxnSpLocks/>
          </p:cNvCxnSpPr>
          <p:nvPr/>
        </p:nvCxnSpPr>
        <p:spPr>
          <a:xfrm flipV="1">
            <a:off x="10368531" y="2270343"/>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71">
            <a:extLst>
              <a:ext uri="{FF2B5EF4-FFF2-40B4-BE49-F238E27FC236}">
                <a16:creationId xmlns="" xmlns:a16="http://schemas.microsoft.com/office/drawing/2014/main" id="{EF2F194A-ACBA-D644-B056-F7FB145CD14E}"/>
              </a:ext>
            </a:extLst>
          </p:cNvPr>
          <p:cNvSpPr txBox="1"/>
          <p:nvPr/>
        </p:nvSpPr>
        <p:spPr>
          <a:xfrm>
            <a:off x="8418885" y="3975873"/>
            <a:ext cx="3260829" cy="338554"/>
          </a:xfrm>
          <a:prstGeom prst="rect">
            <a:avLst/>
          </a:prstGeom>
          <a:noFill/>
        </p:spPr>
        <p:txBody>
          <a:bodyPr wrap="none" rtlCol="0">
            <a:spAutoFit/>
          </a:bodyPr>
          <a:lstStyle/>
          <a:p>
            <a:pPr algn="ctr"/>
            <a:r>
              <a:rPr lang="en-US" altLang="zh-CN"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System Response Performance</a:t>
            </a:r>
            <a:endParaRPr lang="zh-CN" altLang="en-US"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sp>
        <p:nvSpPr>
          <p:cNvPr id="29" name="文本框 72">
            <a:extLst>
              <a:ext uri="{FF2B5EF4-FFF2-40B4-BE49-F238E27FC236}">
                <a16:creationId xmlns="" xmlns:a16="http://schemas.microsoft.com/office/drawing/2014/main" id="{43D4E58E-E588-5E44-BA8E-2A575D946147}"/>
              </a:ext>
            </a:extLst>
          </p:cNvPr>
          <p:cNvSpPr txBox="1"/>
          <p:nvPr/>
        </p:nvSpPr>
        <p:spPr>
          <a:xfrm>
            <a:off x="9448257" y="3435655"/>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44%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30" name="直线箭头连接符 73">
            <a:extLst>
              <a:ext uri="{FF2B5EF4-FFF2-40B4-BE49-F238E27FC236}">
                <a16:creationId xmlns="" xmlns:a16="http://schemas.microsoft.com/office/drawing/2014/main" id="{254369EC-1CC8-FD40-8A62-E9080A90BB4E}"/>
              </a:ext>
            </a:extLst>
          </p:cNvPr>
          <p:cNvCxnSpPr>
            <a:cxnSpLocks/>
          </p:cNvCxnSpPr>
          <p:nvPr/>
        </p:nvCxnSpPr>
        <p:spPr>
          <a:xfrm flipV="1">
            <a:off x="10368531" y="3435655"/>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74">
            <a:extLst>
              <a:ext uri="{FF2B5EF4-FFF2-40B4-BE49-F238E27FC236}">
                <a16:creationId xmlns="" xmlns:a16="http://schemas.microsoft.com/office/drawing/2014/main" id="{7C287387-D90C-D143-A0EF-735B17E97577}"/>
              </a:ext>
            </a:extLst>
          </p:cNvPr>
          <p:cNvSpPr txBox="1"/>
          <p:nvPr/>
        </p:nvSpPr>
        <p:spPr>
          <a:xfrm>
            <a:off x="8329501" y="5082447"/>
            <a:ext cx="3633110" cy="338554"/>
          </a:xfrm>
          <a:prstGeom prst="rect">
            <a:avLst/>
          </a:prstGeom>
          <a:noFill/>
        </p:spPr>
        <p:txBody>
          <a:bodyPr wrap="none" rtlCol="0">
            <a:spAutoFit/>
          </a:bodyPr>
          <a:lstStyle/>
          <a:p>
            <a:pPr algn="ctr"/>
            <a:r>
              <a:rPr lang="en-US" altLang="zh-CN"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3</a:t>
            </a:r>
            <a:r>
              <a:rPr lang="en-US" altLang="zh-CN" sz="1600" b="1" baseline="30000"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rd</a:t>
            </a:r>
            <a:r>
              <a:rPr lang="en-US" altLang="zh-CN"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 Application </a:t>
            </a:r>
            <a:r>
              <a:rPr lang="en-US" altLang="zh-CN"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Operational </a:t>
            </a:r>
            <a:r>
              <a:rPr lang="en-US" altLang="zh-CN" sz="1600"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rPr>
              <a:t>Fluency</a:t>
            </a:r>
            <a:endParaRPr lang="zh-CN" altLang="en-US" sz="1600"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endParaRPr>
          </a:p>
        </p:txBody>
      </p:sp>
      <p:sp>
        <p:nvSpPr>
          <p:cNvPr id="43" name="文本框 75">
            <a:extLst>
              <a:ext uri="{FF2B5EF4-FFF2-40B4-BE49-F238E27FC236}">
                <a16:creationId xmlns="" xmlns:a16="http://schemas.microsoft.com/office/drawing/2014/main" id="{98CA395B-12DC-BC43-B038-1CBB81F73C58}"/>
              </a:ext>
            </a:extLst>
          </p:cNvPr>
          <p:cNvSpPr txBox="1"/>
          <p:nvPr/>
        </p:nvSpPr>
        <p:spPr>
          <a:xfrm>
            <a:off x="9448256" y="4513917"/>
            <a:ext cx="816250"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60%</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44" name="直线箭头连接符 76">
            <a:extLst>
              <a:ext uri="{FF2B5EF4-FFF2-40B4-BE49-F238E27FC236}">
                <a16:creationId xmlns="" xmlns:a16="http://schemas.microsoft.com/office/drawing/2014/main" id="{F7B96703-D555-CE4C-97ED-6272B445DFFB}"/>
              </a:ext>
            </a:extLst>
          </p:cNvPr>
          <p:cNvCxnSpPr>
            <a:cxnSpLocks/>
          </p:cNvCxnSpPr>
          <p:nvPr/>
        </p:nvCxnSpPr>
        <p:spPr>
          <a:xfrm flipV="1">
            <a:off x="10368531" y="4513917"/>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243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E:\01 日常工作\04 展厅相关设计\2017年\2017智博会\阎总智博会\设计稿\城市副本.jpg"/>
          <p:cNvPicPr>
            <a:picLocks noChangeAspect="1" noChangeArrowheads="1"/>
          </p:cNvPicPr>
          <p:nvPr/>
        </p:nvPicPr>
        <p:blipFill>
          <a:blip r:embed="rId3" cstate="print"/>
          <a:srcRect/>
          <a:stretch>
            <a:fillRect/>
          </a:stretch>
        </p:blipFill>
        <p:spPr bwMode="auto">
          <a:xfrm>
            <a:off x="0" y="99"/>
            <a:ext cx="12192000" cy="6856951"/>
          </a:xfrm>
          <a:prstGeom prst="rect">
            <a:avLst/>
          </a:prstGeom>
          <a:noFill/>
        </p:spPr>
      </p:pic>
      <p:sp>
        <p:nvSpPr>
          <p:cNvPr id="6" name="矩形 12"/>
          <p:cNvSpPr/>
          <p:nvPr/>
        </p:nvSpPr>
        <p:spPr>
          <a:xfrm>
            <a:off x="0" y="1049"/>
            <a:ext cx="12228576" cy="6856951"/>
          </a:xfrm>
          <a:prstGeom prst="rect">
            <a:avLst/>
          </a:prstGeom>
          <a:gradFill flip="none" rotWithShape="1">
            <a:gsLst>
              <a:gs pos="0">
                <a:schemeClr val="tx1">
                  <a:alpha val="33000"/>
                </a:schemeClr>
              </a:gs>
              <a:gs pos="100000">
                <a:schemeClr val="tx1">
                  <a:alpha val="67000"/>
                </a:schemeClr>
              </a:gs>
              <a:gs pos="12000">
                <a:srgbClr val="000000">
                  <a:alpha val="33000"/>
                </a:srgbClr>
              </a:gs>
              <a:gs pos="90000">
                <a:srgbClr val="000000">
                  <a:alpha val="61000"/>
                </a:srgbClr>
              </a:gs>
              <a:gs pos="50000">
                <a:schemeClr val="tx1">
                  <a:alpha val="6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7" name="TextBox 6"/>
          <p:cNvSpPr txBox="1"/>
          <p:nvPr/>
        </p:nvSpPr>
        <p:spPr>
          <a:xfrm>
            <a:off x="0" y="1277811"/>
            <a:ext cx="12192000" cy="2677656"/>
          </a:xfrm>
          <a:prstGeom prst="rect">
            <a:avLst/>
          </a:prstGeom>
          <a:noFill/>
          <a:effectLst/>
        </p:spPr>
        <p:txBody>
          <a:bodyPr wrap="square" rtlCol="0">
            <a:spAutoFit/>
          </a:bodyPr>
          <a:lstStyle/>
          <a:p>
            <a:pPr algn="ctr" defTabSz="1170371" eaLnBrk="0" hangingPunct="0">
              <a:lnSpc>
                <a:spcPct val="150000"/>
              </a:lnSpc>
              <a:spcBef>
                <a:spcPct val="0"/>
              </a:spcBef>
            </a:pPr>
            <a:r>
              <a:rPr lang="en-US" altLang="zh-CN" sz="4800" b="1" dirty="0" smtClean="0">
                <a:solidFill>
                  <a:srgbClr val="FFC000"/>
                </a:solidFill>
                <a:effectLst>
                  <a:outerShdw blurRad="38100" dist="38100" dir="2700000" algn="tl">
                    <a:srgbClr val="000000">
                      <a:alpha val="43137"/>
                    </a:srgbClr>
                  </a:outerShdw>
                </a:effectLst>
                <a:latin typeface="Akkurat Pro" panose="020B0504020101020102" pitchFamily="34" charset="0"/>
                <a:ea typeface="方正兰亭大黑_GBK" panose="02000000000000000000" pitchFamily="2" charset="-122"/>
                <a:cs typeface="Arial"/>
              </a:rPr>
              <a:t>+ Open </a:t>
            </a:r>
            <a:r>
              <a:rPr lang="en-US" altLang="zh-CN" sz="4800" b="1" dirty="0">
                <a:solidFill>
                  <a:srgbClr val="FFC000"/>
                </a:solidFill>
                <a:effectLst>
                  <a:outerShdw blurRad="38100" dist="38100" dir="2700000" algn="tl">
                    <a:srgbClr val="000000">
                      <a:alpha val="43137"/>
                    </a:srgbClr>
                  </a:outerShdw>
                </a:effectLst>
                <a:latin typeface="Akkurat Pro" panose="020B0504020101020102" pitchFamily="34" charset="0"/>
                <a:ea typeface="方正兰亭大黑_GBK" panose="02000000000000000000" pitchFamily="2" charset="-122"/>
                <a:cs typeface="Arial"/>
              </a:rPr>
              <a:t>Source</a:t>
            </a:r>
          </a:p>
          <a:p>
            <a:pPr algn="ctr" defTabSz="1170371" eaLnBrk="0" hangingPunct="0">
              <a:lnSpc>
                <a:spcPct val="150000"/>
              </a:lnSpc>
              <a:spcBef>
                <a:spcPct val="0"/>
              </a:spcBef>
            </a:pPr>
            <a:r>
              <a:rPr lang="en-US" altLang="zh-CN" sz="3200" b="1" dirty="0">
                <a:solidFill>
                  <a:schemeClr val="bg1"/>
                </a:solidFill>
                <a:effectLst>
                  <a:outerShdw blurRad="38100" dist="38100" dir="2700000" algn="tl">
                    <a:srgbClr val="000000">
                      <a:alpha val="43137"/>
                    </a:srgbClr>
                  </a:outerShdw>
                </a:effectLst>
                <a:latin typeface="Akkurat Pro" panose="020B0504020101020102" pitchFamily="34" charset="0"/>
                <a:ea typeface="方正兰亭大黑_GBK" panose="02000000000000000000" pitchFamily="2" charset="-122"/>
                <a:cs typeface="Arial"/>
              </a:rPr>
              <a:t>Bring Digital to Every Person, Home and Organization </a:t>
            </a:r>
          </a:p>
          <a:p>
            <a:pPr algn="ctr" defTabSz="1170371" eaLnBrk="0" hangingPunct="0">
              <a:lnSpc>
                <a:spcPct val="150000"/>
              </a:lnSpc>
              <a:spcBef>
                <a:spcPct val="0"/>
              </a:spcBef>
            </a:pPr>
            <a:r>
              <a:rPr lang="en-US" altLang="zh-CN" sz="3200" b="1" dirty="0">
                <a:solidFill>
                  <a:schemeClr val="bg1"/>
                </a:solidFill>
                <a:effectLst>
                  <a:outerShdw blurRad="38100" dist="38100" dir="2700000" algn="tl">
                    <a:srgbClr val="000000">
                      <a:alpha val="43137"/>
                    </a:srgbClr>
                  </a:outerShdw>
                </a:effectLst>
                <a:latin typeface="Akkurat Pro" panose="020B0504020101020102" pitchFamily="34" charset="0"/>
                <a:ea typeface="方正兰亭大黑_GBK" panose="02000000000000000000" pitchFamily="2" charset="-122"/>
                <a:cs typeface="Arial"/>
              </a:rPr>
              <a:t>for a Fully Connected, Intelligent World</a:t>
            </a:r>
          </a:p>
        </p:txBody>
      </p:sp>
    </p:spTree>
    <p:extLst>
      <p:ext uri="{BB962C8B-B14F-4D97-AF65-F5344CB8AC3E}">
        <p14:creationId xmlns:p14="http://schemas.microsoft.com/office/powerpoint/2010/main" val="1352291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1268</Words>
  <Application>Microsoft Office PowerPoint</Application>
  <PresentationFormat>Widescreen</PresentationFormat>
  <Paragraphs>63</Paragraphs>
  <Slides>7</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微软雅黑</vt:lpstr>
      <vt:lpstr>方正兰亭中黑_GBK</vt:lpstr>
      <vt:lpstr>方正兰亭大黑_GBK</vt:lpstr>
      <vt:lpstr>方正兰亭粗黑简体</vt:lpstr>
      <vt:lpstr>方正兰亭黑_GBK</vt:lpstr>
      <vt:lpstr>等线</vt:lpstr>
      <vt:lpstr>等线 Light</vt:lpstr>
      <vt:lpstr>Akkurat Pro</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Liujie (Faunia)</cp:lastModifiedBy>
  <cp:revision>49</cp:revision>
  <dcterms:created xsi:type="dcterms:W3CDTF">2019-04-03T14:51:32Z</dcterms:created>
  <dcterms:modified xsi:type="dcterms:W3CDTF">2019-06-24T09:04:52Z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(2)+7Fa93dTrHSkxufjp7H07n/hXkcBg8e5J9D9b+TKcVn1VturCOPBxPzrqQYpl8aJwEMW3g+N
jmI2rBw4n7dcdI7SWO3NINCv/cMnOYVobBFzfc5MgxSBKzVvPS93jRa5DdiiGrqJtWfOp3l5
Kp7IEPvskq+W8YZfbvoSIn3kMUc6hGHYWbnDmvz7WNl5AbHXmxhCu3uEkLBQRY2wQhC+PLdb
Hf/QiYKiGdAbrSEnIg</vt:lpwstr>
  </property>
  <property fmtid="{D5CDD505-2E9C-101B-9397-08002B2CF9AE}" pid="3" name="_2015_ms_pID_7253431">
    <vt:lpwstr>Ua84aUjNqbtsUevVta8LVlhOhibofFHklpebs1RoMr9z6A71CZfOS4
ZcPHBU5rZ6E8GWYXcmJB08r0DTzXl/1la/Nsbv9yKDESzz90qYcsoscwGZ1qFwuJoLC2g9Zk
Zt2B/yETJ79yvfQD3B+HxoXvVx+FJRc5ftoEtjxaLVngWkpmL1ZGnnkNN26an7a+JEyn2kjT
O1gRpugkFJybfyno</vt:lpwstr>
  </property>
  <property fmtid="{D5CDD505-2E9C-101B-9397-08002B2CF9AE}" pid="4" name="_2015_ms_pID_7253432">
    <vt:lpwstr>jQ==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1561342559</vt:lpwstr>
  </property>
</Properties>
</file>